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875" r:id="rId4"/>
  </p:sldMasterIdLst>
  <p:notesMasterIdLst>
    <p:notesMasterId r:id="rId34"/>
  </p:notesMasterIdLst>
  <p:handoutMasterIdLst>
    <p:handoutMasterId r:id="rId35"/>
  </p:handoutMasterIdLst>
  <p:sldIdLst>
    <p:sldId id="1627" r:id="rId5"/>
    <p:sldId id="1780" r:id="rId6"/>
    <p:sldId id="2147480095" r:id="rId7"/>
    <p:sldId id="2147480096" r:id="rId8"/>
    <p:sldId id="2147480097" r:id="rId9"/>
    <p:sldId id="2147480098" r:id="rId10"/>
    <p:sldId id="2147480099" r:id="rId11"/>
    <p:sldId id="2147480100" r:id="rId12"/>
    <p:sldId id="2147480101" r:id="rId13"/>
    <p:sldId id="2147480104" r:id="rId14"/>
    <p:sldId id="2147480105" r:id="rId15"/>
    <p:sldId id="2147480106" r:id="rId16"/>
    <p:sldId id="2147480107" r:id="rId17"/>
    <p:sldId id="2147480109" r:id="rId18"/>
    <p:sldId id="2147480111" r:id="rId19"/>
    <p:sldId id="2147480112" r:id="rId20"/>
    <p:sldId id="2147480113" r:id="rId21"/>
    <p:sldId id="2147480115" r:id="rId22"/>
    <p:sldId id="2147480116" r:id="rId23"/>
    <p:sldId id="2147480117" r:id="rId24"/>
    <p:sldId id="2147480127" r:id="rId25"/>
    <p:sldId id="2147480128" r:id="rId26"/>
    <p:sldId id="2147480129" r:id="rId27"/>
    <p:sldId id="2147480130" r:id="rId28"/>
    <p:sldId id="2147480132" r:id="rId29"/>
    <p:sldId id="2147480131" r:id="rId30"/>
    <p:sldId id="2147480133" r:id="rId31"/>
    <p:sldId id="2147480134" r:id="rId32"/>
    <p:sldId id="2147480144"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A388"/>
    <a:srgbClr val="8DC8E8"/>
    <a:srgbClr val="2D7EF9"/>
    <a:srgbClr val="D9D9D9"/>
    <a:srgbClr val="58585C"/>
    <a:srgbClr val="3B3B3B"/>
    <a:srgbClr val="003C69"/>
    <a:srgbClr val="EBEBEB"/>
    <a:srgbClr val="50E6F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DCD00-E78A-434C-8CCA-923916B9EED5}" v="4" dt="2023-08-30T06:32:59.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3" autoAdjust="0"/>
    <p:restoredTop sz="86061" autoAdjust="0"/>
  </p:normalViewPr>
  <p:slideViewPr>
    <p:cSldViewPr snapToGrid="0">
      <p:cViewPr varScale="1">
        <p:scale>
          <a:sx n="92" d="100"/>
          <a:sy n="92" d="100"/>
        </p:scale>
        <p:origin x="1374" y="72"/>
      </p:cViewPr>
      <p:guideLst/>
    </p:cSldViewPr>
  </p:slideViewPr>
  <p:outlineViewPr>
    <p:cViewPr>
      <p:scale>
        <a:sx n="33" d="100"/>
        <a:sy n="33" d="100"/>
      </p:scale>
      <p:origin x="0" y="-16302"/>
    </p:cViewPr>
  </p:outlineViewPr>
  <p:notesTextViewPr>
    <p:cViewPr>
      <p:scale>
        <a:sx n="75" d="100"/>
        <a:sy n="75" d="100"/>
      </p:scale>
      <p:origin x="0" y="0"/>
    </p:cViewPr>
  </p:notesTextViewPr>
  <p:notesViewPr>
    <p:cSldViewPr snapToGrid="0">
      <p:cViewPr>
        <p:scale>
          <a:sx n="1" d="2"/>
          <a:sy n="1" d="2"/>
        </p:scale>
        <p:origin x="3108" y="5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7/4/2025 8:17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7/4/2025 8:16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Open-source_softwar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To improve security in general use Azure Resource Manager templates, or other code-based configurations, and Infrastructure as Code best practices, such as only making changes in templates, thereby making them traceable and repeatable. Also, use provisioning and configuration technologies such as Desired State Configuration, Azure Automation, and other third-party tools and products that integrate seamlessly with Azure.</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63327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6491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Scenario 1:</a:t>
            </a:r>
          </a:p>
          <a:p>
            <a:r>
              <a:rPr lang="en-IE" sz="882" b="0" i="0" u="none" strike="noStrike" kern="1200" dirty="0">
                <a:solidFill>
                  <a:schemeClr val="tx1"/>
                </a:solidFill>
                <a:effectLst/>
                <a:latin typeface="Segoe UI Light" pitchFamily="34" charset="0"/>
                <a:ea typeface="+mn-ea"/>
                <a:cs typeface="+mn-cs"/>
              </a:rPr>
              <a:t>Many organizations learn how to respond to security incidents only after suffering an attack. To reduce costs and damage, it’s important to have an incident response plan in place before an attack occurs. You can use Microsoft Defender for Cloud in different stages of an incident response.</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You can use Microsoft Defender for Cloud during the detect, assess, and diagnose stages.</a:t>
            </a:r>
          </a:p>
          <a:p>
            <a:endParaRPr lang="en-IE" sz="882" b="0" i="0" u="none" strike="noStrike" kern="1200" dirty="0">
              <a:solidFill>
                <a:schemeClr val="tx1"/>
              </a:solidFill>
              <a:effectLst/>
              <a:latin typeface="Segoe UI Light" pitchFamily="34" charset="0"/>
              <a:ea typeface="+mn-ea"/>
              <a:cs typeface="+mn-cs"/>
            </a:endParaRPr>
          </a:p>
          <a:p>
            <a:r>
              <a:rPr lang="en-IE" sz="882" b="1" i="0" u="none" strike="noStrike" kern="1200" dirty="0">
                <a:solidFill>
                  <a:schemeClr val="tx1"/>
                </a:solidFill>
                <a:effectLst/>
                <a:latin typeface="Segoe UI Light" pitchFamily="34" charset="0"/>
                <a:ea typeface="+mn-ea"/>
                <a:cs typeface="+mn-cs"/>
              </a:rPr>
              <a:t>- Detect: </a:t>
            </a:r>
            <a:r>
              <a:rPr lang="en-IE" sz="882" b="0" i="0" u="none" strike="noStrike" kern="1200" dirty="0">
                <a:solidFill>
                  <a:schemeClr val="tx1"/>
                </a:solidFill>
                <a:effectLst/>
                <a:latin typeface="Segoe UI Light" pitchFamily="34" charset="0"/>
                <a:ea typeface="+mn-ea"/>
                <a:cs typeface="+mn-cs"/>
              </a:rPr>
              <a:t>Review the first indication of an event investigation. Example: Use the Microsoft Defender for Cloud dashboard to review the initial verification that a high-priority security alert was raised.</a:t>
            </a:r>
          </a:p>
          <a:p>
            <a:r>
              <a:rPr lang="en-IE" sz="882" b="1" i="0" u="none" strike="noStrike" kern="1200" dirty="0">
                <a:solidFill>
                  <a:schemeClr val="tx1"/>
                </a:solidFill>
                <a:effectLst/>
                <a:latin typeface="Segoe UI Light" pitchFamily="34" charset="0"/>
                <a:ea typeface="+mn-ea"/>
                <a:cs typeface="+mn-cs"/>
              </a:rPr>
              <a:t>- Assess: </a:t>
            </a:r>
            <a:r>
              <a:rPr lang="en-IE" sz="882" b="0" i="0" u="none" strike="noStrike" kern="1200" dirty="0">
                <a:solidFill>
                  <a:schemeClr val="tx1"/>
                </a:solidFill>
                <a:effectLst/>
                <a:latin typeface="Segoe UI Light" pitchFamily="34" charset="0"/>
                <a:ea typeface="+mn-ea"/>
                <a:cs typeface="+mn-cs"/>
              </a:rPr>
              <a:t>Perform the initial assessment to obtain more information about the suspicious activity. Example: Obtain more information about the security alert.</a:t>
            </a:r>
          </a:p>
          <a:p>
            <a:r>
              <a:rPr lang="en-IE" sz="882" b="1" i="0" u="none" strike="noStrike" kern="1200" dirty="0">
                <a:solidFill>
                  <a:schemeClr val="tx1"/>
                </a:solidFill>
                <a:effectLst/>
                <a:latin typeface="Segoe UI Light" pitchFamily="34" charset="0"/>
                <a:ea typeface="+mn-ea"/>
                <a:cs typeface="+mn-cs"/>
              </a:rPr>
              <a:t>- Diagnose: </a:t>
            </a:r>
            <a:r>
              <a:rPr lang="en-IE" sz="882" b="0" i="0" u="none" strike="noStrike" kern="1200" dirty="0">
                <a:solidFill>
                  <a:schemeClr val="tx1"/>
                </a:solidFill>
                <a:effectLst/>
                <a:latin typeface="Segoe UI Light" pitchFamily="34" charset="0"/>
                <a:ea typeface="+mn-ea"/>
                <a:cs typeface="+mn-cs"/>
              </a:rPr>
              <a:t>Conduct a technical investigation and identify containment, mitigation, and workaround strategies. Example: Follow the remediation steps described by Microsoft Defender for Cloud  in that particular security alert.</a:t>
            </a:r>
          </a:p>
          <a:p>
            <a:endParaRPr lang="en-US" dirty="0"/>
          </a:p>
          <a:p>
            <a:endParaRPr lang="en-US" dirty="0"/>
          </a:p>
          <a:p>
            <a:r>
              <a:rPr lang="en-US" b="1" dirty="0"/>
              <a:t>Scenario 2:</a:t>
            </a:r>
          </a:p>
          <a:p>
            <a:r>
              <a:rPr lang="en-IE" sz="882" b="0" i="0" u="none" strike="noStrike" kern="1200" dirty="0">
                <a:solidFill>
                  <a:schemeClr val="tx1"/>
                </a:solidFill>
                <a:effectLst/>
                <a:latin typeface="Segoe UI Light" pitchFamily="34" charset="0"/>
                <a:ea typeface="+mn-ea"/>
                <a:cs typeface="+mn-cs"/>
              </a:rPr>
              <a:t>You can reduce the chances of a significant security event by configuring a security policy, and then implementing the recommendations provided by Microsoft Defender for Cloud.</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security policy</a:t>
            </a:r>
            <a:r>
              <a:rPr lang="en-IE" sz="882" b="0" i="0" u="none" strike="noStrike" kern="1200" dirty="0">
                <a:solidFill>
                  <a:schemeClr val="tx1"/>
                </a:solidFill>
                <a:effectLst/>
                <a:latin typeface="Segoe UI Light" pitchFamily="34" charset="0"/>
                <a:ea typeface="+mn-ea"/>
                <a:cs typeface="+mn-cs"/>
              </a:rPr>
              <a:t> defines the set of controls that are recommended for resources within that specified subscription or resource group. In Microsoft Defender for Cloud , you define policies according to your company's security requirements.</a:t>
            </a:r>
          </a:p>
          <a:p>
            <a:endParaRPr lang="en-US" dirty="0"/>
          </a:p>
          <a:p>
            <a:r>
              <a:rPr lang="en-IE" sz="882" b="0" i="0" u="none" strike="noStrike" kern="1200" dirty="0">
                <a:solidFill>
                  <a:schemeClr val="tx1"/>
                </a:solidFill>
                <a:effectLst/>
                <a:latin typeface="Segoe UI Light" pitchFamily="34" charset="0"/>
                <a:ea typeface="+mn-ea"/>
                <a:cs typeface="+mn-cs"/>
              </a:rPr>
              <a:t>Microsoft Defender for Cloud </a:t>
            </a:r>
            <a:r>
              <a:rPr lang="en-IE" sz="882" b="0" i="0" u="none" strike="noStrike" kern="1200" dirty="0" err="1">
                <a:solidFill>
                  <a:schemeClr val="tx1"/>
                </a:solidFill>
                <a:effectLst/>
                <a:latin typeface="Segoe UI Light" pitchFamily="34" charset="0"/>
                <a:ea typeface="+mn-ea"/>
                <a:cs typeface="+mn-cs"/>
              </a:rPr>
              <a:t>analyzes</a:t>
            </a:r>
            <a:r>
              <a:rPr lang="en-IE" sz="882" b="0" i="0" u="none" strike="noStrike" kern="1200" dirty="0">
                <a:solidFill>
                  <a:schemeClr val="tx1"/>
                </a:solidFill>
                <a:effectLst/>
                <a:latin typeface="Segoe UI Light" pitchFamily="34" charset="0"/>
                <a:ea typeface="+mn-ea"/>
                <a:cs typeface="+mn-cs"/>
              </a:rPr>
              <a:t> the security state of your Azure resources. When Microsoft Defender for Cloud identifies potential security vulnerabilities, it creates recommendations based on the controls set in the security policy. The recommendations guide you through the process of configuring the needed security controls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185469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Policy Check Gate - https://docs.microsoft.com/en-us/azure/devops/pipelines/tasks/deploy/azure-policy-check-gate?view=vsts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5056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0" u="none" strike="noStrike" kern="1200" dirty="0">
                <a:solidFill>
                  <a:schemeClr val="tx1"/>
                </a:solidFill>
                <a:effectLst/>
                <a:latin typeface="Segoe UI Light" pitchFamily="34" charset="0"/>
                <a:ea typeface="+mn-ea"/>
                <a:cs typeface="+mn-cs"/>
              </a:rPr>
              <a:t>A </a:t>
            </a:r>
            <a:r>
              <a:rPr lang="en-IE" sz="882" b="0" i="1" u="none" strike="noStrike" kern="1200" dirty="0">
                <a:solidFill>
                  <a:schemeClr val="tx1"/>
                </a:solidFill>
                <a:effectLst/>
                <a:latin typeface="Segoe UI Light" pitchFamily="34" charset="0"/>
                <a:ea typeface="+mn-ea"/>
                <a:cs typeface="+mn-cs"/>
              </a:rPr>
              <a:t>policy definition</a:t>
            </a:r>
            <a:r>
              <a:rPr lang="en-IE" sz="882" b="0" i="0" u="none" strike="noStrike" kern="1200" dirty="0">
                <a:solidFill>
                  <a:schemeClr val="tx1"/>
                </a:solidFill>
                <a:effectLst/>
                <a:latin typeface="Segoe UI Light" pitchFamily="34" charset="0"/>
                <a:ea typeface="+mn-ea"/>
                <a:cs typeface="+mn-cs"/>
              </a:rPr>
              <a:t> expresses what to evaluate and what action to take. For example, you could prevent VMs from deploying if they are exposed to a public IP address. You also could prevent a particular hard disk from being used when deploying VMs to control costs.</a:t>
            </a:r>
          </a:p>
          <a:p>
            <a:endParaRPr lang="en-IE" sz="882" b="0" i="0" u="none" strike="noStrike" kern="1200" dirty="0">
              <a:solidFill>
                <a:schemeClr val="tx1"/>
              </a:solidFill>
              <a:effectLst/>
              <a:latin typeface="Segoe UI Light" pitchFamily="34" charset="0"/>
              <a:ea typeface="+mn-ea"/>
              <a:cs typeface="+mn-cs"/>
            </a:endParaRPr>
          </a:p>
          <a:p>
            <a:r>
              <a:rPr lang="en-IE" sz="882" b="0" i="0" u="none" strike="noStrike" kern="1200" dirty="0">
                <a:solidFill>
                  <a:schemeClr val="tx1"/>
                </a:solidFill>
                <a:effectLst/>
                <a:latin typeface="Segoe UI Light" pitchFamily="34" charset="0"/>
                <a:ea typeface="+mn-ea"/>
                <a:cs typeface="+mn-cs"/>
              </a:rPr>
              <a:t>Every policy definition has conditions under which it is enforced, and an accompanying effect that takes place if the conditions are met.</a:t>
            </a:r>
          </a:p>
          <a:p>
            <a:r>
              <a:rPr lang="en-IE" sz="882" b="0" i="0" u="none" strike="noStrike" kern="1200" dirty="0">
                <a:solidFill>
                  <a:schemeClr val="tx1"/>
                </a:solidFill>
                <a:effectLst/>
                <a:latin typeface="Segoe UI Light" pitchFamily="34" charset="0"/>
                <a:ea typeface="+mn-ea"/>
                <a:cs typeface="+mn-cs"/>
              </a:rPr>
              <a:t>The process of applying a policy to your resources consist of the following steps:</a:t>
            </a:r>
          </a:p>
          <a:p>
            <a:r>
              <a:rPr lang="en-IE" sz="882" b="0" i="0" u="none" strike="noStrike" kern="1200" dirty="0">
                <a:solidFill>
                  <a:schemeClr val="tx1"/>
                </a:solidFill>
                <a:effectLst/>
                <a:latin typeface="Segoe UI Light" pitchFamily="34" charset="0"/>
                <a:ea typeface="+mn-ea"/>
                <a:cs typeface="+mn-cs"/>
              </a:rPr>
              <a:t>1. Create a policy definition.</a:t>
            </a:r>
          </a:p>
          <a:p>
            <a:r>
              <a:rPr lang="en-IE" sz="882" b="0" i="0" u="none" strike="noStrike" kern="1200" dirty="0">
                <a:solidFill>
                  <a:schemeClr val="tx1"/>
                </a:solidFill>
                <a:effectLst/>
                <a:latin typeface="Segoe UI Light" pitchFamily="34" charset="0"/>
                <a:ea typeface="+mn-ea"/>
                <a:cs typeface="+mn-cs"/>
              </a:rPr>
              <a:t>2. Assign a definition to a scope of resources.</a:t>
            </a:r>
          </a:p>
          <a:p>
            <a:r>
              <a:rPr lang="en-IE" sz="882" b="0" i="0" u="none" strike="noStrike" kern="1200" dirty="0">
                <a:solidFill>
                  <a:schemeClr val="tx1"/>
                </a:solidFill>
                <a:effectLst/>
                <a:latin typeface="Segoe UI Light" pitchFamily="34" charset="0"/>
                <a:ea typeface="+mn-ea"/>
                <a:cs typeface="+mn-cs"/>
              </a:rPr>
              <a:t>3. View policy evaluation results.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171826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29</a:t>
            </a:fld>
            <a:endParaRPr lang="en-US"/>
          </a:p>
        </p:txBody>
      </p:sp>
    </p:spTree>
    <p:extLst>
      <p:ext uri="{BB962C8B-B14F-4D97-AF65-F5344CB8AC3E}">
        <p14:creationId xmlns:p14="http://schemas.microsoft.com/office/powerpoint/2010/main" val="1742912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By the end of this module, you’ll be able to:</a:t>
            </a:r>
          </a:p>
          <a:p>
            <a:pPr marL="171450" indent="-171450" algn="l">
              <a:buFont typeface="Arial" panose="020B0604020202020204" pitchFamily="34" charset="0"/>
              <a:buChar char="•"/>
            </a:pPr>
            <a:r>
              <a:rPr lang="en-US" dirty="0"/>
              <a:t>Design a report, including report layout, adding built-in and custom visuals, and adding basic report functionality.</a:t>
            </a:r>
          </a:p>
          <a:p>
            <a:pPr marL="171450" indent="-171450" algn="l">
              <a:buFont typeface="Arial" panose="020B0604020202020204" pitchFamily="34" charset="0"/>
              <a:buChar char="•"/>
            </a:pPr>
            <a:r>
              <a:rPr lang="en-US" dirty="0"/>
              <a:t>Enhancing a report, including improving performance, adding navigation and interactions, and implementing buttons and bookmarks.</a:t>
            </a:r>
          </a:p>
          <a:p>
            <a:endParaRPr lang="en-US" dirty="0"/>
          </a:p>
          <a:p>
            <a:endParaRPr lang="en-US" dirty="0"/>
          </a:p>
          <a:p>
            <a:endParaRPr lang="en-US" sz="882"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7/4/2025 8:16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34380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9714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Secure DevOps includes bigger questions such as:</a:t>
            </a:r>
          </a:p>
          <a:p>
            <a:r>
              <a:rPr lang="en-US" sz="882" b="0" i="0" u="none" strike="noStrike" kern="1200" dirty="0">
                <a:solidFill>
                  <a:schemeClr val="tx1"/>
                </a:solidFill>
                <a:effectLst/>
                <a:latin typeface="Segoe UI Light" pitchFamily="34" charset="0"/>
                <a:ea typeface="+mn-ea"/>
                <a:cs typeface="+mn-cs"/>
              </a:rPr>
              <a:t>Is my pipeline consuming third-party components, and if so, are they secure?</a:t>
            </a:r>
          </a:p>
          <a:p>
            <a:r>
              <a:rPr lang="en-US" sz="882" b="0" i="0" u="none" strike="noStrike" kern="1200" dirty="0">
                <a:solidFill>
                  <a:schemeClr val="tx1"/>
                </a:solidFill>
                <a:effectLst/>
                <a:latin typeface="Segoe UI Light" pitchFamily="34" charset="0"/>
                <a:ea typeface="+mn-ea"/>
                <a:cs typeface="+mn-cs"/>
              </a:rPr>
              <a:t>Are there known vulnerabilities within any of the third-party software we use?</a:t>
            </a:r>
          </a:p>
          <a:p>
            <a:r>
              <a:rPr lang="en-US" sz="882" b="0" i="0" u="none" strike="noStrike" kern="1200" dirty="0">
                <a:solidFill>
                  <a:schemeClr val="tx1"/>
                </a:solidFill>
                <a:effectLst/>
                <a:latin typeface="Segoe UI Light" pitchFamily="34" charset="0"/>
                <a:ea typeface="+mn-ea"/>
                <a:cs typeface="+mn-cs"/>
              </a:rPr>
              <a:t>How quickly can I detect vulnerabilities (</a:t>
            </a:r>
            <a:r>
              <a:rPr lang="en-US" sz="882" b="0" i="1" u="none" strike="noStrike" kern="1200" dirty="0">
                <a:solidFill>
                  <a:schemeClr val="tx1"/>
                </a:solidFill>
                <a:effectLst/>
                <a:latin typeface="Segoe UI Light" pitchFamily="34" charset="0"/>
                <a:ea typeface="+mn-ea"/>
                <a:cs typeface="+mn-cs"/>
              </a:rPr>
              <a:t>time to detect</a:t>
            </a:r>
            <a:r>
              <a:rPr lang="en-US" sz="882" b="0" i="0" u="none" strike="noStrike" kern="1200" dirty="0">
                <a:solidFill>
                  <a:schemeClr val="tx1"/>
                </a:solidFill>
                <a:effectLst/>
                <a:latin typeface="Segoe UI Light" pitchFamily="34" charset="0"/>
                <a:ea typeface="+mn-ea"/>
                <a:cs typeface="+mn-cs"/>
              </a:rPr>
              <a:t>)?</a:t>
            </a:r>
          </a:p>
          <a:p>
            <a:r>
              <a:rPr lang="en-US" sz="882" b="0" i="0" u="none" strike="noStrike" kern="1200" dirty="0">
                <a:solidFill>
                  <a:schemeClr val="tx1"/>
                </a:solidFill>
                <a:effectLst/>
                <a:latin typeface="Segoe UI Light" pitchFamily="34" charset="0"/>
                <a:ea typeface="+mn-ea"/>
                <a:cs typeface="+mn-cs"/>
              </a:rPr>
              <a:t>How quickly can I remediate identified vulnerabilities (</a:t>
            </a:r>
            <a:r>
              <a:rPr lang="en-US" sz="882" b="0" i="1" u="none" strike="noStrike" kern="1200" dirty="0">
                <a:solidFill>
                  <a:schemeClr val="tx1"/>
                </a:solidFill>
                <a:effectLst/>
                <a:latin typeface="Segoe UI Light" pitchFamily="34" charset="0"/>
                <a:ea typeface="+mn-ea"/>
                <a:cs typeface="+mn-cs"/>
              </a:rPr>
              <a:t>time to remediate</a:t>
            </a:r>
            <a:r>
              <a:rPr lang="en-US" sz="882" b="0" i="0" u="none" strike="noStrike" kern="1200" dirty="0">
                <a:solidFill>
                  <a:schemeClr val="tx1"/>
                </a:solidFill>
                <a:effectLst/>
                <a:latin typeface="Segoe UI Light" pitchFamily="34" charset="0"/>
                <a:ea typeface="+mn-ea"/>
                <a:cs typeface="+mn-cs"/>
              </a:rPr>
              <a:t>)?</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586139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There are two important areas in the pipeline that are part of </a:t>
            </a:r>
            <a:r>
              <a:rPr lang="en-US" sz="882" b="0" i="1" u="none" strike="noStrike" kern="1200" dirty="0">
                <a:solidFill>
                  <a:schemeClr val="tx1"/>
                </a:solidFill>
                <a:effectLst/>
                <a:latin typeface="Segoe UI Light" pitchFamily="34" charset="0"/>
                <a:ea typeface="+mn-ea"/>
                <a:cs typeface="+mn-cs"/>
              </a:rPr>
              <a:t>Secure DevOps</a:t>
            </a:r>
            <a:r>
              <a:rPr lang="en-US" sz="882" b="0" i="0" u="none" strike="noStrike" kern="1200" dirty="0">
                <a:solidFill>
                  <a:schemeClr val="tx1"/>
                </a:solidFill>
                <a:effectLst/>
                <a:latin typeface="Segoe UI Light" pitchFamily="34" charset="0"/>
                <a:ea typeface="+mn-ea"/>
                <a:cs typeface="+mn-cs"/>
              </a:rPr>
              <a:t> and not other DevOps pipelines. Notice these two areas are in different parts of the pipeline. </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23895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0731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b="0" kern="1200" dirty="0">
                <a:solidFill>
                  <a:schemeClr val="tx1"/>
                </a:solidFill>
                <a:effectLst/>
                <a:latin typeface="Segoe UI Light" pitchFamily="34" charset="0"/>
                <a:ea typeface="+mn-ea"/>
                <a:cs typeface="+mn-cs"/>
              </a:rPr>
              <a:t>Discuss open-source and how we support it in Azure, GitHub and Azure DevOps.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0" kern="1200" dirty="0">
                <a:solidFill>
                  <a:schemeClr val="tx1"/>
                </a:solidFill>
                <a:effectLst/>
                <a:latin typeface="Segoe UI Light" pitchFamily="34" charset="0"/>
                <a:ea typeface="+mn-ea"/>
                <a:cs typeface="+mn-cs"/>
              </a:rPr>
              <a:t>https://azure.microsoft.com/en-us/overview/open-source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00" u="sng" dirty="0">
              <a:solidFill>
                <a:srgbClr val="000000"/>
              </a:solidFill>
              <a:hlinkClick r:id="rId3"/>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u="sng" dirty="0">
                <a:solidFill>
                  <a:srgbClr val="000000"/>
                </a:solidFill>
                <a:hlinkClick r:id="rId3"/>
              </a:rPr>
              <a:t>https://en.wikipedia.org/wiki/Open-source_software</a:t>
            </a:r>
            <a:r>
              <a:rPr lang="en-US" sz="800" u="sng" dirty="0">
                <a:solidFill>
                  <a:srgbClr val="000000"/>
                </a:solidFill>
              </a:rPr>
              <a:t> </a:t>
            </a:r>
            <a:endParaRPr lang="en-US" sz="800" dirty="0">
              <a:solidFill>
                <a:srgbClr val="000000"/>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902535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Make it clear that OSS is like all code. It </a:t>
            </a:r>
            <a:r>
              <a:rPr lang="en-US" b="1" dirty="0"/>
              <a:t>could</a:t>
            </a:r>
            <a:r>
              <a:rPr lang="en-US" dirty="0"/>
              <a:t> potentially have issues, but with active community support, it tends to resolve faster than others. </a:t>
            </a:r>
            <a:r>
              <a:rPr lang="en-US" b="0" i="0" dirty="0">
                <a:effectLst/>
                <a:latin typeface="-apple-system"/>
              </a:rPr>
              <a:t>You can emphasize both the benefits and challenges. It provides potential and capabilities. We need to make the DevOps teams aware about the challenges and know the potential risks. </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451406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914279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935135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55686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39820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72248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256196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6593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105905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6204145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78585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104311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1079383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2114042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3365246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9158707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3956132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685565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918615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23330159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3085942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7771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4281540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5289725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5923107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91017305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7267288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30438553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39909668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4745084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2923863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35183336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4947008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37460295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73198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2760087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845841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482543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11564322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22124191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424261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0370315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156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899090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79565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03227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0895849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689746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034542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48921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78073760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930150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368488989"/>
      </p:ext>
    </p:extLst>
  </p:cSld>
  <p:clrMap bg1="lt1" tx1="dk1" bg2="lt2" tx2="dk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2" r:id="rId6"/>
    <p:sldLayoutId id="2147484883" r:id="rId7"/>
    <p:sldLayoutId id="2147484884" r:id="rId8"/>
    <p:sldLayoutId id="2147484885" r:id="rId9"/>
    <p:sldLayoutId id="2147484886" r:id="rId10"/>
    <p:sldLayoutId id="2147484887" r:id="rId11"/>
    <p:sldLayoutId id="2147484888" r:id="rId12"/>
    <p:sldLayoutId id="2147484889" r:id="rId13"/>
    <p:sldLayoutId id="2147484890" r:id="rId14"/>
    <p:sldLayoutId id="2147484891" r:id="rId15"/>
    <p:sldLayoutId id="2147484892" r:id="rId16"/>
    <p:sldLayoutId id="2147484893" r:id="rId17"/>
    <p:sldLayoutId id="2147484894" r:id="rId18"/>
    <p:sldLayoutId id="2147484895" r:id="rId19"/>
    <p:sldLayoutId id="2147484896" r:id="rId20"/>
    <p:sldLayoutId id="2147484897" r:id="rId21"/>
    <p:sldLayoutId id="2147484898" r:id="rId22"/>
    <p:sldLayoutId id="2147484899" r:id="rId23"/>
    <p:sldLayoutId id="2147484900" r:id="rId24"/>
    <p:sldLayoutId id="2147484901" r:id="rId25"/>
    <p:sldLayoutId id="2147484902" r:id="rId26"/>
    <p:sldLayoutId id="2147484903" r:id="rId27"/>
    <p:sldLayoutId id="2147484904" r:id="rId28"/>
    <p:sldLayoutId id="2147484905" r:id="rId29"/>
    <p:sldLayoutId id="2147484906" r:id="rId30"/>
    <p:sldLayoutId id="2147484907" r:id="rId31"/>
    <p:sldLayoutId id="2147484908" r:id="rId32"/>
    <p:sldLayoutId id="2147484909" r:id="rId33"/>
    <p:sldLayoutId id="2147484910" r:id="rId34"/>
    <p:sldLayoutId id="2147484911" r:id="rId35"/>
    <p:sldLayoutId id="2147484912" r:id="rId36"/>
    <p:sldLayoutId id="2147484913" r:id="rId37"/>
    <p:sldLayoutId id="2147484914" r:id="rId38"/>
    <p:sldLayoutId id="2147484915" r:id="rId39"/>
    <p:sldLayoutId id="2147484916" r:id="rId40"/>
    <p:sldLayoutId id="2147484917" r:id="rId41"/>
    <p:sldLayoutId id="2147484918" r:id="rId42"/>
    <p:sldLayoutId id="2147484919" r:id="rId43"/>
    <p:sldLayoutId id="2147484920" r:id="rId44"/>
    <p:sldLayoutId id="2147484921" r:id="rId45"/>
    <p:sldLayoutId id="2147484922" r:id="rId46"/>
    <p:sldLayoutId id="2147484923" r:id="rId47"/>
    <p:sldLayoutId id="2147484924" r:id="rId48"/>
    <p:sldLayoutId id="2147484925" r:id="rId49"/>
    <p:sldLayoutId id="2147484926" r:id="rId50"/>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4.png"/><Relationship Id="rId21" Type="http://schemas.openxmlformats.org/officeDocument/2006/relationships/image" Target="../media/image40.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hyperlink" Target="http://commons.wikimedia.org/wiki/File:Postgresql_elephant.svg" TargetMode="External"/><Relationship Id="rId25" Type="http://schemas.openxmlformats.org/officeDocument/2006/relationships/image" Target="../media/image44.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39.png"/><Relationship Id="rId29"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3.png"/><Relationship Id="rId5" Type="http://schemas.openxmlformats.org/officeDocument/2006/relationships/image" Target="../media/image26.png"/><Relationship Id="rId15" Type="http://schemas.openxmlformats.org/officeDocument/2006/relationships/hyperlink" Target="http://www.unixmen.com/introduction-mysql-database/" TargetMode="External"/><Relationship Id="rId23" Type="http://schemas.openxmlformats.org/officeDocument/2006/relationships/image" Target="../media/image42.jpeg"/><Relationship Id="rId28" Type="http://schemas.openxmlformats.org/officeDocument/2006/relationships/image" Target="../media/image47.svg"/><Relationship Id="rId10" Type="http://schemas.openxmlformats.org/officeDocument/2006/relationships/image" Target="../media/image31.png"/><Relationship Id="rId19" Type="http://schemas.openxmlformats.org/officeDocument/2006/relationships/image" Target="../media/image38.png"/><Relationship Id="rId31" Type="http://schemas.openxmlformats.org/officeDocument/2006/relationships/hyperlink" Target="https://en.wikipedia.org/wiki/Open-source_software" TargetMode="External"/><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jpe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hyperlink" Target="https://www.mend.io/" TargetMode="External"/><Relationship Id="rId2"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hyperlink" Target="https://www.blackducksoftware.com/" TargetMode="External"/><Relationship Id="rId5" Type="http://schemas.openxmlformats.org/officeDocument/2006/relationships/hyperlink" Target="https://www.veracode.com/" TargetMode="External"/><Relationship Id="rId4" Type="http://schemas.openxmlformats.org/officeDocument/2006/relationships/hyperlink" Target="https://www.checkmarx.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18.xml"/><Relationship Id="rId5" Type="http://schemas.openxmlformats.org/officeDocument/2006/relationships/image" Target="../media/image23.emf"/><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4" y="1963738"/>
            <a:ext cx="5018086" cy="3077766"/>
          </a:xfrm>
        </p:spPr>
        <p:txBody>
          <a:bodyPr/>
          <a:lstStyle/>
          <a:p>
            <a:r>
              <a:rPr lang="en-US" dirty="0"/>
              <a:t>AZ-400.00</a:t>
            </a:r>
            <a:br>
              <a:rPr lang="en-US" dirty="0"/>
            </a:br>
            <a:r>
              <a:rPr lang="en-US" dirty="0"/>
              <a:t>Learning </a:t>
            </a:r>
            <a:r>
              <a:rPr lang="en-US"/>
              <a:t>Path 06:</a:t>
            </a:r>
            <a:br>
              <a:rPr lang="en-US" dirty="0"/>
            </a:br>
            <a:r>
              <a:rPr lang="en-US" dirty="0"/>
              <a:t>Implement security and validate code bases for compliance</a:t>
            </a:r>
          </a:p>
        </p:txBody>
      </p:sp>
      <p:sp>
        <p:nvSpPr>
          <p:cNvPr id="3" name="Text Placeholder 2">
            <a:extLst>
              <a:ext uri="{FF2B5EF4-FFF2-40B4-BE49-F238E27FC236}">
                <a16:creationId xmlns:a16="http://schemas.microsoft.com/office/drawing/2014/main" id="{5596BAC2-0405-D51A-8B6B-25781CD9ADA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1864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943942-C404-2CAF-71C3-1B45061870F8}"/>
              </a:ext>
            </a:extLst>
          </p:cNvPr>
          <p:cNvSpPr>
            <a:spLocks noGrp="1"/>
          </p:cNvSpPr>
          <p:nvPr>
            <p:ph type="title"/>
          </p:nvPr>
        </p:nvSpPr>
        <p:spPr>
          <a:xfrm>
            <a:off x="569911" y="2769057"/>
            <a:ext cx="6345239" cy="1231106"/>
          </a:xfrm>
        </p:spPr>
        <p:txBody>
          <a:bodyPr/>
          <a:lstStyle/>
          <a:p>
            <a:r>
              <a:rPr lang="en-US" dirty="0"/>
              <a:t>Module 02: Implement open-source software</a:t>
            </a:r>
          </a:p>
        </p:txBody>
      </p:sp>
    </p:spTree>
    <p:extLst>
      <p:ext uri="{BB962C8B-B14F-4D97-AF65-F5344CB8AC3E}">
        <p14:creationId xmlns:p14="http://schemas.microsoft.com/office/powerpoint/2010/main" val="323670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040D3C-CDF9-7640-C3DE-3CD025AFE46F}"/>
              </a:ext>
            </a:extLst>
          </p:cNvPr>
          <p:cNvSpPr>
            <a:spLocks noGrp="1"/>
          </p:cNvSpPr>
          <p:nvPr>
            <p:ph type="title"/>
          </p:nvPr>
        </p:nvSpPr>
        <p:spPr>
          <a:xfrm>
            <a:off x="588262" y="585216"/>
            <a:ext cx="11011600" cy="492443"/>
          </a:xfrm>
        </p:spPr>
        <p:txBody>
          <a:bodyPr/>
          <a:lstStyle/>
          <a:p>
            <a:r>
              <a:rPr lang="en-US" dirty="0"/>
              <a:t>Explore how software is built</a:t>
            </a:r>
          </a:p>
        </p:txBody>
      </p:sp>
      <p:sp>
        <p:nvSpPr>
          <p:cNvPr id="6" name="Oval 5">
            <a:extLst>
              <a:ext uri="{FF2B5EF4-FFF2-40B4-BE49-F238E27FC236}">
                <a16:creationId xmlns:a16="http://schemas.microsoft.com/office/drawing/2014/main" id="{41EE696B-3025-B45B-19E0-D811E326E5FB}"/>
              </a:ext>
            </a:extLst>
          </p:cNvPr>
          <p:cNvSpPr>
            <a:spLocks/>
          </p:cNvSpPr>
          <p:nvPr/>
        </p:nvSpPr>
        <p:spPr bwMode="auto">
          <a:xfrm>
            <a:off x="631902" y="1602255"/>
            <a:ext cx="550874" cy="550874"/>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7" name="Text Placeholder 7">
            <a:extLst>
              <a:ext uri="{FF2B5EF4-FFF2-40B4-BE49-F238E27FC236}">
                <a16:creationId xmlns:a16="http://schemas.microsoft.com/office/drawing/2014/main" id="{104F3325-6DBE-D221-D56F-91732B026AA4}"/>
              </a:ext>
            </a:extLst>
          </p:cNvPr>
          <p:cNvSpPr txBox="1">
            <a:spLocks/>
          </p:cNvSpPr>
          <p:nvPr/>
        </p:nvSpPr>
        <p:spPr>
          <a:xfrm>
            <a:off x="1322171" y="1602255"/>
            <a:ext cx="10277693" cy="1608133"/>
          </a:xfrm>
          <a:prstGeom prst="rect">
            <a:avLst/>
          </a:prstGeom>
        </p:spPr>
        <p:txBody>
          <a:bodyPr wrap="square" lIns="91440" tIns="45720" rIns="91440" bIns="45720" anchor="t">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300"/>
              </a:spcAft>
              <a:buNone/>
            </a:pPr>
            <a:r>
              <a:rPr lang="en-US" sz="2200" dirty="0">
                <a:latin typeface="+mj-lt"/>
              </a:rPr>
              <a:t>Software based 80% on components</a:t>
            </a:r>
            <a:r>
              <a:rPr lang="en-US" sz="2000" dirty="0">
                <a:latin typeface="+mj-lt"/>
              </a:rPr>
              <a:t>:</a:t>
            </a:r>
          </a:p>
          <a:p>
            <a:pPr marL="285750" indent="-171450">
              <a:spcBef>
                <a:spcPts val="600"/>
              </a:spcBef>
              <a:spcAft>
                <a:spcPts val="300"/>
              </a:spcAft>
            </a:pPr>
            <a:r>
              <a:rPr lang="en-US" sz="1800" dirty="0"/>
              <a:t>Internal teams</a:t>
            </a:r>
          </a:p>
          <a:p>
            <a:pPr marL="285750" indent="-171450">
              <a:spcBef>
                <a:spcPts val="600"/>
              </a:spcBef>
              <a:spcAft>
                <a:spcPts val="300"/>
              </a:spcAft>
            </a:pPr>
            <a:r>
              <a:rPr lang="en-US" sz="1800" dirty="0"/>
              <a:t>Commercial 3</a:t>
            </a:r>
            <a:r>
              <a:rPr lang="en-US" sz="1800" baseline="30000" dirty="0"/>
              <a:t>rd</a:t>
            </a:r>
            <a:r>
              <a:rPr lang="en-US" sz="1800" dirty="0"/>
              <a:t> party</a:t>
            </a:r>
          </a:p>
          <a:p>
            <a:pPr marL="285750" indent="-171450">
              <a:spcBef>
                <a:spcPts val="600"/>
              </a:spcBef>
              <a:spcAft>
                <a:spcPts val="300"/>
              </a:spcAft>
            </a:pPr>
            <a:r>
              <a:rPr lang="en-US" sz="1800" dirty="0"/>
              <a:t>Open-source community</a:t>
            </a:r>
          </a:p>
        </p:txBody>
      </p:sp>
      <p:sp>
        <p:nvSpPr>
          <p:cNvPr id="8" name="Oval 7">
            <a:extLst>
              <a:ext uri="{FF2B5EF4-FFF2-40B4-BE49-F238E27FC236}">
                <a16:creationId xmlns:a16="http://schemas.microsoft.com/office/drawing/2014/main" id="{93BB97DD-74EC-C4B5-322B-75FADF6695FD}"/>
              </a:ext>
            </a:extLst>
          </p:cNvPr>
          <p:cNvSpPr>
            <a:spLocks/>
          </p:cNvSpPr>
          <p:nvPr/>
        </p:nvSpPr>
        <p:spPr bwMode="auto">
          <a:xfrm>
            <a:off x="631902" y="3756429"/>
            <a:ext cx="550874" cy="550874"/>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9" name="Text Placeholder 7">
            <a:extLst>
              <a:ext uri="{FF2B5EF4-FFF2-40B4-BE49-F238E27FC236}">
                <a16:creationId xmlns:a16="http://schemas.microsoft.com/office/drawing/2014/main" id="{6831E139-92FC-32DD-6737-3741C3E3BA66}"/>
              </a:ext>
            </a:extLst>
          </p:cNvPr>
          <p:cNvSpPr txBox="1">
            <a:spLocks/>
          </p:cNvSpPr>
          <p:nvPr/>
        </p:nvSpPr>
        <p:spPr>
          <a:xfrm>
            <a:off x="1322171" y="3616736"/>
            <a:ext cx="10277693" cy="690567"/>
          </a:xfrm>
          <a:prstGeom prst="rect">
            <a:avLst/>
          </a:prstGeom>
        </p:spPr>
        <p:txBody>
          <a:bodyPr wrap="square" lIns="91440" tIns="45720" rIns="91440" bIns="45720" anchor="t">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300"/>
              </a:spcAft>
              <a:buNone/>
            </a:pPr>
            <a:r>
              <a:rPr lang="en-US" sz="2200" dirty="0">
                <a:latin typeface="+mj-lt"/>
              </a:rPr>
              <a:t>Almost all software nowadays uses open-source software in some way, shape,</a:t>
            </a:r>
            <a:br>
              <a:rPr lang="en-US" sz="2200" dirty="0">
                <a:latin typeface="+mj-lt"/>
              </a:rPr>
            </a:br>
            <a:r>
              <a:rPr lang="en-US" sz="2200" dirty="0">
                <a:latin typeface="+mj-lt"/>
              </a:rPr>
              <a:t>or form</a:t>
            </a:r>
          </a:p>
        </p:txBody>
      </p:sp>
    </p:spTree>
    <p:extLst>
      <p:ext uri="{BB962C8B-B14F-4D97-AF65-F5344CB8AC3E}">
        <p14:creationId xmlns:p14="http://schemas.microsoft.com/office/powerpoint/2010/main" val="40398339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17317-0010-4C48-6F51-9A1BB2FA8495}"/>
              </a:ext>
            </a:extLst>
          </p:cNvPr>
          <p:cNvSpPr>
            <a:spLocks noGrp="1"/>
          </p:cNvSpPr>
          <p:nvPr>
            <p:ph type="title"/>
          </p:nvPr>
        </p:nvSpPr>
        <p:spPr/>
        <p:txBody>
          <a:bodyPr/>
          <a:lstStyle/>
          <a:p>
            <a:r>
              <a:rPr lang="en-US" dirty="0"/>
              <a:t>What is open-source software?</a:t>
            </a:r>
          </a:p>
        </p:txBody>
      </p:sp>
      <p:sp>
        <p:nvSpPr>
          <p:cNvPr id="8" name="Text Placeholder 2">
            <a:extLst>
              <a:ext uri="{FF2B5EF4-FFF2-40B4-BE49-F238E27FC236}">
                <a16:creationId xmlns:a16="http://schemas.microsoft.com/office/drawing/2014/main" id="{6C4F184E-9ECA-88DA-63B0-C031DB1F9F4A}"/>
              </a:ext>
            </a:extLst>
          </p:cNvPr>
          <p:cNvSpPr>
            <a:spLocks noGrp="1"/>
          </p:cNvSpPr>
          <p:nvPr>
            <p:ph type="body" sz="quarter" idx="15"/>
          </p:nvPr>
        </p:nvSpPr>
        <p:spPr>
          <a:xfrm>
            <a:off x="586388" y="1291480"/>
            <a:ext cx="11013475" cy="847344"/>
          </a:xfrm>
        </p:spPr>
        <p:txBody>
          <a:bodyPr anchor="ctr">
            <a:noAutofit/>
          </a:bodyPr>
          <a:lstStyle/>
          <a:p>
            <a:pPr marL="0" indent="0">
              <a:buNone/>
            </a:pPr>
            <a:r>
              <a:rPr lang="en-US" sz="1800" i="1" dirty="0"/>
              <a:t>“Open-source software is a type of computer software in which source code is released under a license in which the copyright holder grants users the rights to study, change, and distribute the software to anyone and for any purpose.”</a:t>
            </a:r>
          </a:p>
        </p:txBody>
      </p:sp>
      <p:grpSp>
        <p:nvGrpSpPr>
          <p:cNvPr id="3" name="Group 2">
            <a:extLst>
              <a:ext uri="{FF2B5EF4-FFF2-40B4-BE49-F238E27FC236}">
                <a16:creationId xmlns:a16="http://schemas.microsoft.com/office/drawing/2014/main" id="{5F0BEAD7-E778-3ABF-F55F-BFB92A0B146C}"/>
              </a:ext>
              <a:ext uri="{C183D7F6-B498-43B3-948B-1728B52AA6E4}">
                <adec:decorative xmlns:adec="http://schemas.microsoft.com/office/drawing/2017/decorative" val="1"/>
              </a:ext>
            </a:extLst>
          </p:cNvPr>
          <p:cNvGrpSpPr/>
          <p:nvPr/>
        </p:nvGrpSpPr>
        <p:grpSpPr>
          <a:xfrm>
            <a:off x="586388" y="2324100"/>
            <a:ext cx="11013475" cy="2578100"/>
            <a:chOff x="586388" y="2324100"/>
            <a:chExt cx="11013475" cy="2578100"/>
          </a:xfrm>
        </p:grpSpPr>
        <p:sp>
          <p:nvSpPr>
            <p:cNvPr id="10" name="Rectangle 9">
              <a:extLst>
                <a:ext uri="{FF2B5EF4-FFF2-40B4-BE49-F238E27FC236}">
                  <a16:creationId xmlns:a16="http://schemas.microsoft.com/office/drawing/2014/main" id="{D28DC0FE-4690-2259-D28A-CDBFC172804D}"/>
                </a:ext>
                <a:ext uri="{C183D7F6-B498-43B3-948B-1728B52AA6E4}">
                  <adec:decorative xmlns:adec="http://schemas.microsoft.com/office/drawing/2017/decorative" val="1"/>
                </a:ext>
              </a:extLst>
            </p:cNvPr>
            <p:cNvSpPr>
              <a:spLocks/>
            </p:cNvSpPr>
            <p:nvPr/>
          </p:nvSpPr>
          <p:spPr bwMode="auto">
            <a:xfrm>
              <a:off x="586388" y="2324100"/>
              <a:ext cx="11013475" cy="2578100"/>
            </a:xfrm>
            <a:prstGeom prst="rect">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93903A92-B27A-CDF8-867F-0B594DB6885A}"/>
                </a:ext>
                <a:ext uri="{C183D7F6-B498-43B3-948B-1728B52AA6E4}">
                  <adec:decorative xmlns:adec="http://schemas.microsoft.com/office/drawing/2017/decorative" val="1"/>
                </a:ext>
              </a:extLst>
            </p:cNvPr>
            <p:cNvCxnSpPr>
              <a:cxnSpLocks/>
            </p:cNvCxnSpPr>
            <p:nvPr/>
          </p:nvCxnSpPr>
          <p:spPr>
            <a:xfrm>
              <a:off x="3326573" y="2461261"/>
              <a:ext cx="0" cy="2303780"/>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82DB27-BCBE-BE81-6886-CA00DCAEF674}"/>
                </a:ext>
                <a:ext uri="{C183D7F6-B498-43B3-948B-1728B52AA6E4}">
                  <adec:decorative xmlns:adec="http://schemas.microsoft.com/office/drawing/2017/decorative" val="1"/>
                </a:ext>
              </a:extLst>
            </p:cNvPr>
            <p:cNvCxnSpPr>
              <a:cxnSpLocks/>
            </p:cNvCxnSpPr>
            <p:nvPr/>
          </p:nvCxnSpPr>
          <p:spPr>
            <a:xfrm>
              <a:off x="6093127" y="2461261"/>
              <a:ext cx="0" cy="2303780"/>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5F196F0-1A28-60E0-CDAF-EDD06AC019AA}"/>
                </a:ext>
                <a:ext uri="{C183D7F6-B498-43B3-948B-1728B52AA6E4}">
                  <adec:decorative xmlns:adec="http://schemas.microsoft.com/office/drawing/2017/decorative" val="1"/>
                </a:ext>
              </a:extLst>
            </p:cNvPr>
            <p:cNvCxnSpPr>
              <a:cxnSpLocks/>
            </p:cNvCxnSpPr>
            <p:nvPr/>
          </p:nvCxnSpPr>
          <p:spPr>
            <a:xfrm>
              <a:off x="8859681" y="2461261"/>
              <a:ext cx="0" cy="2303780"/>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FAF38A97-2EFB-CF3F-415F-41485AAFEC03}"/>
              </a:ext>
            </a:extLst>
          </p:cNvPr>
          <p:cNvSpPr>
            <a:spLocks/>
          </p:cNvSpPr>
          <p:nvPr/>
        </p:nvSpPr>
        <p:spPr>
          <a:xfrm>
            <a:off x="640184" y="2481391"/>
            <a:ext cx="2606225" cy="654025"/>
          </a:xfrm>
          <a:prstGeom prst="rect">
            <a:avLst/>
          </a:prstGeom>
        </p:spPr>
        <p:txBody>
          <a:bodyPr vert="horz" wrap="square" lIns="91440" tIns="45720" rIns="91440" bIns="45720">
            <a:noAutofit/>
          </a:bodyPr>
          <a:lstStyle/>
          <a:p>
            <a:pPr defTabSz="932205" eaLnBrk="0" hangingPunct="0">
              <a:lnSpc>
                <a:spcPct val="90000"/>
              </a:lnSpc>
              <a:spcBef>
                <a:spcPts val="600"/>
              </a:spcBef>
              <a:defRPr/>
            </a:pPr>
            <a:r>
              <a:rPr lang="en-US" sz="2400" kern="0" dirty="0">
                <a:gradFill>
                  <a:gsLst>
                    <a:gs pos="17486">
                      <a:srgbClr val="0078D7"/>
                    </a:gs>
                    <a:gs pos="28962">
                      <a:srgbClr val="0078D7"/>
                    </a:gs>
                  </a:gsLst>
                  <a:lin ang="5400000" scaled="0"/>
                </a:gradFill>
                <a:latin typeface="+mj-lt"/>
                <a:ea typeface="ＭＳ Ｐゴシック" charset="0"/>
              </a:rPr>
              <a:t>Enable</a:t>
            </a:r>
          </a:p>
          <a:p>
            <a:pPr defTabSz="932205">
              <a:lnSpc>
                <a:spcPct val="90000"/>
              </a:lnSpc>
              <a:spcBef>
                <a:spcPts val="600"/>
              </a:spcBef>
              <a:defRPr/>
            </a:pPr>
            <a:r>
              <a:rPr lang="en-US" sz="1100" kern="0" dirty="0">
                <a:gradFill>
                  <a:gsLst>
                    <a:gs pos="28962">
                      <a:srgbClr val="353535"/>
                    </a:gs>
                    <a:gs pos="48000">
                      <a:srgbClr val="353535"/>
                    </a:gs>
                  </a:gsLst>
                  <a:lin ang="5400000" scaled="0"/>
                </a:gradFill>
                <a:latin typeface="+mj-lt"/>
              </a:rPr>
              <a:t>open-source use cases in the cloud</a:t>
            </a:r>
          </a:p>
        </p:txBody>
      </p:sp>
      <p:sp>
        <p:nvSpPr>
          <p:cNvPr id="68" name="Market_EAFC" title="Icon of a line graph with an arrow at the end pointing up">
            <a:extLst>
              <a:ext uri="{FF2B5EF4-FFF2-40B4-BE49-F238E27FC236}">
                <a16:creationId xmlns:a16="http://schemas.microsoft.com/office/drawing/2014/main" id="{94AAB36A-7C20-4AD9-0CAC-C9410C5BFA16}"/>
              </a:ext>
            </a:extLst>
          </p:cNvPr>
          <p:cNvSpPr>
            <a:spLocks noEditPoints="1"/>
          </p:cNvSpPr>
          <p:nvPr/>
        </p:nvSpPr>
        <p:spPr bwMode="auto">
          <a:xfrm>
            <a:off x="2730500" y="2501900"/>
            <a:ext cx="411480" cy="249534"/>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pic>
        <p:nvPicPr>
          <p:cNvPr id="22" name="Picture 21" descr="Tux, Linux logo.">
            <a:extLst>
              <a:ext uri="{FF2B5EF4-FFF2-40B4-BE49-F238E27FC236}">
                <a16:creationId xmlns:a16="http://schemas.microsoft.com/office/drawing/2014/main" id="{ED97F5F3-CA79-2F84-9ABD-EF7E41094A51}"/>
              </a:ext>
            </a:extLst>
          </p:cNvPr>
          <p:cNvPicPr>
            <a:picLocks noChangeAspect="1"/>
          </p:cNvPicPr>
          <p:nvPr/>
        </p:nvPicPr>
        <p:blipFill>
          <a:blip r:embed="rId3"/>
          <a:stretch>
            <a:fillRect/>
          </a:stretch>
        </p:blipFill>
        <p:spPr>
          <a:xfrm>
            <a:off x="784370" y="3550041"/>
            <a:ext cx="390278" cy="459842"/>
          </a:xfrm>
          <a:prstGeom prst="rect">
            <a:avLst/>
          </a:prstGeom>
        </p:spPr>
      </p:pic>
      <p:pic>
        <p:nvPicPr>
          <p:cNvPr id="26" name="Picture 25" descr="A picture containing: nintendo&#10;&#10;Description generated with very high confidence">
            <a:extLst>
              <a:ext uri="{FF2B5EF4-FFF2-40B4-BE49-F238E27FC236}">
                <a16:creationId xmlns:a16="http://schemas.microsoft.com/office/drawing/2014/main" id="{7FB07C1E-C4C0-BA10-2979-CA8B20D5308D}"/>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475433" y="3485942"/>
            <a:ext cx="315268" cy="588040"/>
          </a:xfrm>
          <a:prstGeom prst="rect">
            <a:avLst/>
          </a:prstGeom>
        </p:spPr>
      </p:pic>
      <p:pic>
        <p:nvPicPr>
          <p:cNvPr id="27" name="Picture 2" descr="https://avatars3.githubusercontent.com/u/45120?v=3&amp;s=200">
            <a:extLst>
              <a:ext uri="{FF2B5EF4-FFF2-40B4-BE49-F238E27FC236}">
                <a16:creationId xmlns:a16="http://schemas.microsoft.com/office/drawing/2014/main" id="{5E26AE19-B75E-8EF1-7453-F4626F981F63}"/>
              </a:ext>
            </a:extLst>
          </p:cNvPr>
          <p:cNvPicPr>
            <a:picLocks noChangeAspect="1" noChangeArrowheads="1"/>
          </p:cNvPicPr>
          <p:nvPr/>
        </p:nvPicPr>
        <p:blipFill rotWithShape="1">
          <a:blip r:embed="rId5" cstate="print">
            <a:clrChange>
              <a:clrFrom>
                <a:srgbClr val="42494F"/>
              </a:clrFrom>
              <a:clrTo>
                <a:srgbClr val="42494F">
                  <a:alpha val="0"/>
                </a:srgbClr>
              </a:clrTo>
            </a:clrChange>
            <a:extLst>
              <a:ext uri="{28A0092B-C50C-407E-A947-70E740481C1C}">
                <a14:useLocalDpi xmlns:a14="http://schemas.microsoft.com/office/drawing/2010/main" val="0"/>
              </a:ext>
            </a:extLst>
          </a:blip>
          <a:srcRect/>
          <a:stretch/>
        </p:blipFill>
        <p:spPr bwMode="auto">
          <a:xfrm>
            <a:off x="2079087" y="3488025"/>
            <a:ext cx="243398" cy="5838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Docker : ฉบับปูพื้น – Jaynarol Blog">
            <a:extLst>
              <a:ext uri="{FF2B5EF4-FFF2-40B4-BE49-F238E27FC236}">
                <a16:creationId xmlns:a16="http://schemas.microsoft.com/office/drawing/2014/main" id="{D91A6C4C-D699-93D8-EFB7-D1833211610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2585966" y="3543843"/>
            <a:ext cx="529314" cy="472238"/>
          </a:xfrm>
          <a:prstGeom prst="rect">
            <a:avLst/>
          </a:prstGeom>
        </p:spPr>
      </p:pic>
      <p:pic>
        <p:nvPicPr>
          <p:cNvPr id="25" name="Picture 24" descr="Python logo.">
            <a:extLst>
              <a:ext uri="{FF2B5EF4-FFF2-40B4-BE49-F238E27FC236}">
                <a16:creationId xmlns:a16="http://schemas.microsoft.com/office/drawing/2014/main" id="{FDA7CA17-4FB1-0026-C350-21BF8EABDB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7816" y="4183568"/>
            <a:ext cx="360668" cy="360666"/>
          </a:xfrm>
          <a:prstGeom prst="rect">
            <a:avLst/>
          </a:prstGeom>
        </p:spPr>
      </p:pic>
      <p:pic>
        <p:nvPicPr>
          <p:cNvPr id="24" name="Picture 23" descr="node.js logo.">
            <a:extLst>
              <a:ext uri="{FF2B5EF4-FFF2-40B4-BE49-F238E27FC236}">
                <a16:creationId xmlns:a16="http://schemas.microsoft.com/office/drawing/2014/main" id="{6E1E5BAA-6B5F-C116-6F0B-AB50A8E337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24761" y="4275461"/>
            <a:ext cx="633798" cy="176880"/>
          </a:xfrm>
          <a:prstGeom prst="rect">
            <a:avLst/>
          </a:prstGeom>
        </p:spPr>
      </p:pic>
      <p:pic>
        <p:nvPicPr>
          <p:cNvPr id="28" name="Picture 27" descr="Terraform logo.">
            <a:extLst>
              <a:ext uri="{FF2B5EF4-FFF2-40B4-BE49-F238E27FC236}">
                <a16:creationId xmlns:a16="http://schemas.microsoft.com/office/drawing/2014/main" id="{B9060824-2B14-D033-6CAF-8979549ADF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85066" y="4164179"/>
            <a:ext cx="461282" cy="461280"/>
          </a:xfrm>
          <a:prstGeom prst="rect">
            <a:avLst/>
          </a:prstGeom>
        </p:spPr>
      </p:pic>
      <p:sp>
        <p:nvSpPr>
          <p:cNvPr id="20" name="Rectangle 19">
            <a:extLst>
              <a:ext uri="{FF2B5EF4-FFF2-40B4-BE49-F238E27FC236}">
                <a16:creationId xmlns:a16="http://schemas.microsoft.com/office/drawing/2014/main" id="{255E6BE2-22F6-EA82-CD48-F0ABC41C40F9}"/>
              </a:ext>
            </a:extLst>
          </p:cNvPr>
          <p:cNvSpPr>
            <a:spLocks/>
          </p:cNvSpPr>
          <p:nvPr/>
        </p:nvSpPr>
        <p:spPr>
          <a:xfrm>
            <a:off x="3406737" y="2481391"/>
            <a:ext cx="2606225" cy="806375"/>
          </a:xfrm>
          <a:prstGeom prst="rect">
            <a:avLst/>
          </a:prstGeom>
        </p:spPr>
        <p:txBody>
          <a:bodyPr vert="horz" wrap="square" lIns="91440" tIns="45720" rIns="91440" bIns="45720">
            <a:noAutofit/>
          </a:bodyPr>
          <a:lstStyle/>
          <a:p>
            <a:pPr defTabSz="932205" eaLnBrk="0" hangingPunct="0">
              <a:lnSpc>
                <a:spcPct val="90000"/>
              </a:lnSpc>
              <a:spcBef>
                <a:spcPts val="600"/>
              </a:spcBef>
              <a:defRPr/>
            </a:pPr>
            <a:r>
              <a:rPr lang="en-US" sz="2400" kern="0" dirty="0">
                <a:gradFill>
                  <a:gsLst>
                    <a:gs pos="17486">
                      <a:srgbClr val="0078D7"/>
                    </a:gs>
                    <a:gs pos="28962">
                      <a:srgbClr val="0078D7"/>
                    </a:gs>
                  </a:gsLst>
                  <a:lin ang="5400000" scaled="0"/>
                </a:gradFill>
                <a:latin typeface="+mj-lt"/>
                <a:ea typeface="ＭＳ Ｐゴシック" charset="0"/>
              </a:rPr>
              <a:t>Integrate</a:t>
            </a:r>
          </a:p>
          <a:p>
            <a:pPr defTabSz="932205">
              <a:lnSpc>
                <a:spcPct val="90000"/>
              </a:lnSpc>
              <a:spcBef>
                <a:spcPts val="600"/>
              </a:spcBef>
              <a:defRPr/>
            </a:pPr>
            <a:r>
              <a:rPr lang="en-US" sz="1100" kern="0" dirty="0">
                <a:gradFill>
                  <a:gsLst>
                    <a:gs pos="28962">
                      <a:srgbClr val="353535"/>
                    </a:gs>
                    <a:gs pos="48000">
                      <a:srgbClr val="353535"/>
                    </a:gs>
                  </a:gsLst>
                  <a:lin ang="5400000" scaled="0"/>
                </a:gradFill>
                <a:latin typeface="+mj-lt"/>
              </a:rPr>
              <a:t>open-source technologies in our platform</a:t>
            </a:r>
          </a:p>
        </p:txBody>
      </p:sp>
      <p:sp>
        <p:nvSpPr>
          <p:cNvPr id="65" name="arrow_11" title="Icon of a circle made of two curved arrows">
            <a:extLst>
              <a:ext uri="{FF2B5EF4-FFF2-40B4-BE49-F238E27FC236}">
                <a16:creationId xmlns:a16="http://schemas.microsoft.com/office/drawing/2014/main" id="{D131A60E-44E8-1066-4D2F-A45D08194C9B}"/>
              </a:ext>
            </a:extLst>
          </p:cNvPr>
          <p:cNvSpPr>
            <a:spLocks noEditPoints="1"/>
          </p:cNvSpPr>
          <p:nvPr/>
        </p:nvSpPr>
        <p:spPr bwMode="auto">
          <a:xfrm>
            <a:off x="5574909" y="2453526"/>
            <a:ext cx="223912" cy="23390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pic>
        <p:nvPicPr>
          <p:cNvPr id="29" name="Picture 28" descr="A picture containing: nintendo&#10;&#10;Description generated with very high confidence">
            <a:extLst>
              <a:ext uri="{FF2B5EF4-FFF2-40B4-BE49-F238E27FC236}">
                <a16:creationId xmlns:a16="http://schemas.microsoft.com/office/drawing/2014/main" id="{47F18E32-D917-58E1-67E0-938F8359192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35326" y="3613265"/>
            <a:ext cx="324964" cy="315305"/>
          </a:xfrm>
          <a:prstGeom prst="rect">
            <a:avLst/>
          </a:prstGeom>
        </p:spPr>
      </p:pic>
      <p:pic>
        <p:nvPicPr>
          <p:cNvPr id="30" name="Picture 29" descr="A picture containing: thing, object, clock&#10;&#10;Description generated with very high confidence">
            <a:extLst>
              <a:ext uri="{FF2B5EF4-FFF2-40B4-BE49-F238E27FC236}">
                <a16:creationId xmlns:a16="http://schemas.microsoft.com/office/drawing/2014/main" id="{C2FC8E02-C8EC-6B7E-9A3F-EBF2C615720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31618" y="3651143"/>
            <a:ext cx="961103" cy="248926"/>
          </a:xfrm>
          <a:prstGeom prst="rect">
            <a:avLst/>
          </a:prstGeom>
        </p:spPr>
      </p:pic>
      <p:pic>
        <p:nvPicPr>
          <p:cNvPr id="33" name="Picture 32" descr="Spark logo.">
            <a:extLst>
              <a:ext uri="{FF2B5EF4-FFF2-40B4-BE49-F238E27FC236}">
                <a16:creationId xmlns:a16="http://schemas.microsoft.com/office/drawing/2014/main" id="{91F35A3E-03CB-D5F0-C08A-E4CEBA4BD580}"/>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299310" y="3556835"/>
            <a:ext cx="711241" cy="37951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BF6C17D7-3E73-2827-993B-5CFFF82B9AF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65127" y="4103297"/>
            <a:ext cx="507187" cy="338125"/>
          </a:xfrm>
          <a:prstGeom prst="rect">
            <a:avLst/>
          </a:prstGeom>
        </p:spPr>
      </p:pic>
      <p:pic>
        <p:nvPicPr>
          <p:cNvPr id="32" name="Picture 31" descr="A picture containing clipart&#10;&#10;Description generated with very high confidence">
            <a:extLst>
              <a:ext uri="{FF2B5EF4-FFF2-40B4-BE49-F238E27FC236}">
                <a16:creationId xmlns:a16="http://schemas.microsoft.com/office/drawing/2014/main" id="{9EE9A6F1-D1E0-BB72-987F-B8D79C55CE79}"/>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204470" y="4120543"/>
            <a:ext cx="685794" cy="304797"/>
          </a:xfrm>
          <a:prstGeom prst="rect">
            <a:avLst/>
          </a:prstGeom>
        </p:spPr>
      </p:pic>
      <p:pic>
        <p:nvPicPr>
          <p:cNvPr id="31" name="Picture 30" descr="PostgreSQL logo.">
            <a:extLst>
              <a:ext uri="{FF2B5EF4-FFF2-40B4-BE49-F238E27FC236}">
                <a16:creationId xmlns:a16="http://schemas.microsoft.com/office/drawing/2014/main" id="{A7435950-183E-FC4B-5EA2-68777B145C22}"/>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5219260" y="4120543"/>
            <a:ext cx="356301" cy="367321"/>
          </a:xfrm>
          <a:prstGeom prst="rect">
            <a:avLst/>
          </a:prstGeom>
        </p:spPr>
      </p:pic>
      <p:sp>
        <p:nvSpPr>
          <p:cNvPr id="12" name="Rectangle 11">
            <a:extLst>
              <a:ext uri="{FF2B5EF4-FFF2-40B4-BE49-F238E27FC236}">
                <a16:creationId xmlns:a16="http://schemas.microsoft.com/office/drawing/2014/main" id="{C12C446C-9CC4-A0CC-4239-CF38115E51CB}"/>
              </a:ext>
            </a:extLst>
          </p:cNvPr>
          <p:cNvSpPr>
            <a:spLocks/>
          </p:cNvSpPr>
          <p:nvPr/>
        </p:nvSpPr>
        <p:spPr>
          <a:xfrm>
            <a:off x="6173290" y="2481391"/>
            <a:ext cx="2606225" cy="806375"/>
          </a:xfrm>
          <a:prstGeom prst="rect">
            <a:avLst/>
          </a:prstGeom>
        </p:spPr>
        <p:txBody>
          <a:bodyPr vert="horz" wrap="square" lIns="91440" tIns="45720" rIns="91440" bIns="45720">
            <a:noAutofit/>
          </a:bodyPr>
          <a:lstStyle/>
          <a:p>
            <a:pPr defTabSz="932205" eaLnBrk="0" hangingPunct="0">
              <a:lnSpc>
                <a:spcPct val="90000"/>
              </a:lnSpc>
              <a:spcBef>
                <a:spcPts val="600"/>
              </a:spcBef>
              <a:defRPr/>
            </a:pPr>
            <a:r>
              <a:rPr lang="en-US" sz="2400" kern="0" dirty="0">
                <a:gradFill>
                  <a:gsLst>
                    <a:gs pos="17486">
                      <a:srgbClr val="0078D7"/>
                    </a:gs>
                    <a:gs pos="28962">
                      <a:srgbClr val="0078D7"/>
                    </a:gs>
                  </a:gsLst>
                  <a:lin ang="5400000" scaled="0"/>
                </a:gradFill>
                <a:latin typeface="+mj-lt"/>
                <a:ea typeface="ＭＳ Ｐゴシック" charset="0"/>
              </a:rPr>
              <a:t>Release</a:t>
            </a:r>
          </a:p>
          <a:p>
            <a:pPr defTabSz="932205">
              <a:lnSpc>
                <a:spcPct val="90000"/>
              </a:lnSpc>
              <a:spcBef>
                <a:spcPts val="600"/>
              </a:spcBef>
              <a:defRPr/>
            </a:pPr>
            <a:r>
              <a:rPr lang="en-US" sz="1100" kern="0" dirty="0">
                <a:gradFill>
                  <a:gsLst>
                    <a:gs pos="28962">
                      <a:srgbClr val="353535"/>
                    </a:gs>
                    <a:gs pos="48000">
                      <a:srgbClr val="353535"/>
                    </a:gs>
                  </a:gsLst>
                  <a:lin ang="5400000" scaled="0"/>
                </a:gradFill>
                <a:latin typeface="+mj-lt"/>
              </a:rPr>
              <a:t>innovative technologies as open source</a:t>
            </a:r>
          </a:p>
        </p:txBody>
      </p:sp>
      <p:sp>
        <p:nvSpPr>
          <p:cNvPr id="66" name="cloud" title="Icon of a cloud">
            <a:extLst>
              <a:ext uri="{FF2B5EF4-FFF2-40B4-BE49-F238E27FC236}">
                <a16:creationId xmlns:a16="http://schemas.microsoft.com/office/drawing/2014/main" id="{8F22BCD9-B3EC-D861-1848-47FF4FA76A99}"/>
              </a:ext>
            </a:extLst>
          </p:cNvPr>
          <p:cNvSpPr>
            <a:spLocks/>
          </p:cNvSpPr>
          <p:nvPr/>
        </p:nvSpPr>
        <p:spPr bwMode="auto">
          <a:xfrm>
            <a:off x="8356282" y="2442438"/>
            <a:ext cx="401956" cy="25608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Rectangle 12">
            <a:extLst>
              <a:ext uri="{FF2B5EF4-FFF2-40B4-BE49-F238E27FC236}">
                <a16:creationId xmlns:a16="http://schemas.microsoft.com/office/drawing/2014/main" id="{9EC1AE6A-949B-C6D3-2DE8-E129F729FE64}"/>
              </a:ext>
            </a:extLst>
          </p:cNvPr>
          <p:cNvSpPr/>
          <p:nvPr/>
        </p:nvSpPr>
        <p:spPr>
          <a:xfrm>
            <a:off x="6153287" y="3427427"/>
            <a:ext cx="2646234" cy="1337613"/>
          </a:xfrm>
          <a:prstGeom prst="rect">
            <a:avLst/>
          </a:prstGeom>
        </p:spPr>
        <p:txBody>
          <a:bodyPr wrap="square" lIns="0" tIns="0" rIns="0" bIns="0" numCol="2" spcCol="91440">
            <a:noAutofit/>
          </a:bodyPr>
          <a:lstStyle/>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Draft</a:t>
            </a:r>
          </a:p>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R Server</a:t>
            </a:r>
          </a:p>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.NET Core</a:t>
            </a:r>
          </a:p>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CNTK</a:t>
            </a:r>
          </a:p>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Brigade</a:t>
            </a:r>
          </a:p>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TypeScript</a:t>
            </a:r>
          </a:p>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F#</a:t>
            </a:r>
          </a:p>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PowerShell</a:t>
            </a:r>
          </a:p>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ACS Engine</a:t>
            </a:r>
          </a:p>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Graph Engine</a:t>
            </a:r>
          </a:p>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Visual Studio Code</a:t>
            </a:r>
          </a:p>
          <a:p>
            <a:pPr algn="ctr" defTabSz="932418">
              <a:lnSpc>
                <a:spcPct val="90000"/>
              </a:lnSpc>
              <a:spcBef>
                <a:spcPts val="200"/>
              </a:spcBef>
              <a:defRPr/>
            </a:pPr>
            <a:r>
              <a:rPr lang="en-US" sz="1000" kern="0" dirty="0">
                <a:gradFill>
                  <a:gsLst>
                    <a:gs pos="28962">
                      <a:srgbClr val="353535"/>
                    </a:gs>
                    <a:gs pos="48000">
                      <a:srgbClr val="353535"/>
                    </a:gs>
                  </a:gsLst>
                  <a:lin ang="5400000" scaled="0"/>
                </a:gradFill>
                <a:latin typeface="Consolas" panose="020B0609020204030204" pitchFamily="49" charset="0"/>
              </a:rPr>
              <a:t>Office UI Fabric</a:t>
            </a:r>
          </a:p>
          <a:p>
            <a:pPr algn="ctr" defTabSz="932418">
              <a:lnSpc>
                <a:spcPct val="90000"/>
              </a:lnSpc>
              <a:spcBef>
                <a:spcPts val="200"/>
              </a:spcBef>
              <a:defRPr/>
            </a:pPr>
            <a:r>
              <a:rPr lang="en-US" sz="1000" kern="0" dirty="0" err="1">
                <a:gradFill>
                  <a:gsLst>
                    <a:gs pos="28962">
                      <a:srgbClr val="353535"/>
                    </a:gs>
                    <a:gs pos="48000">
                      <a:srgbClr val="353535"/>
                    </a:gs>
                  </a:gsLst>
                  <a:lin ang="5400000" scaled="0"/>
                </a:gradFill>
                <a:latin typeface="Consolas" panose="020B0609020204030204" pitchFamily="49" charset="0"/>
              </a:rPr>
              <a:t>SONiC</a:t>
            </a:r>
            <a:endParaRPr lang="en-US" sz="1000" kern="0" dirty="0">
              <a:gradFill>
                <a:gsLst>
                  <a:gs pos="28962">
                    <a:srgbClr val="353535"/>
                  </a:gs>
                  <a:gs pos="48000">
                    <a:srgbClr val="353535"/>
                  </a:gs>
                </a:gsLst>
                <a:lin ang="5400000" scaled="0"/>
              </a:gradFill>
              <a:latin typeface="Consolas" panose="020B0609020204030204" pitchFamily="49" charset="0"/>
            </a:endParaRPr>
          </a:p>
        </p:txBody>
      </p:sp>
      <p:sp>
        <p:nvSpPr>
          <p:cNvPr id="19" name="Rectangle 18">
            <a:extLst>
              <a:ext uri="{FF2B5EF4-FFF2-40B4-BE49-F238E27FC236}">
                <a16:creationId xmlns:a16="http://schemas.microsoft.com/office/drawing/2014/main" id="{9BD77EAB-F949-8D11-BE26-5BF8CE33F1B9}"/>
              </a:ext>
            </a:extLst>
          </p:cNvPr>
          <p:cNvSpPr>
            <a:spLocks/>
          </p:cNvSpPr>
          <p:nvPr/>
        </p:nvSpPr>
        <p:spPr>
          <a:xfrm>
            <a:off x="8939843" y="2481391"/>
            <a:ext cx="2606225" cy="654025"/>
          </a:xfrm>
          <a:prstGeom prst="rect">
            <a:avLst/>
          </a:prstGeom>
        </p:spPr>
        <p:txBody>
          <a:bodyPr vert="horz" wrap="square" lIns="91440" tIns="45720" rIns="91440" bIns="45720">
            <a:noAutofit/>
          </a:bodyPr>
          <a:lstStyle/>
          <a:p>
            <a:pPr defTabSz="932205" eaLnBrk="0" hangingPunct="0">
              <a:lnSpc>
                <a:spcPct val="90000"/>
              </a:lnSpc>
              <a:spcBef>
                <a:spcPts val="600"/>
              </a:spcBef>
              <a:defRPr/>
            </a:pPr>
            <a:r>
              <a:rPr lang="en-US" sz="2400" kern="0" dirty="0">
                <a:gradFill>
                  <a:gsLst>
                    <a:gs pos="17486">
                      <a:srgbClr val="0078D7"/>
                    </a:gs>
                    <a:gs pos="28962">
                      <a:srgbClr val="0078D7"/>
                    </a:gs>
                  </a:gsLst>
                  <a:lin ang="5400000" scaled="0"/>
                </a:gradFill>
                <a:latin typeface="+mj-lt"/>
                <a:ea typeface="ＭＳ Ｐゴシック" charset="0"/>
              </a:rPr>
              <a:t>Contribute</a:t>
            </a:r>
          </a:p>
          <a:p>
            <a:pPr defTabSz="932205">
              <a:lnSpc>
                <a:spcPct val="90000"/>
              </a:lnSpc>
              <a:spcBef>
                <a:spcPts val="600"/>
              </a:spcBef>
              <a:defRPr/>
            </a:pPr>
            <a:r>
              <a:rPr lang="en-US" sz="1100" kern="0" dirty="0">
                <a:gradFill>
                  <a:gsLst>
                    <a:gs pos="28962">
                      <a:srgbClr val="353535"/>
                    </a:gs>
                    <a:gs pos="48000">
                      <a:srgbClr val="353535"/>
                    </a:gs>
                  </a:gsLst>
                  <a:lin ang="5400000" scaled="0"/>
                </a:gradFill>
                <a:latin typeface="+mj-lt"/>
              </a:rPr>
              <a:t>to the open-source ecosystem</a:t>
            </a:r>
          </a:p>
        </p:txBody>
      </p:sp>
      <p:sp>
        <p:nvSpPr>
          <p:cNvPr id="67" name="Commitments_EC4D" title="Icon of a handshake">
            <a:extLst>
              <a:ext uri="{FF2B5EF4-FFF2-40B4-BE49-F238E27FC236}">
                <a16:creationId xmlns:a16="http://schemas.microsoft.com/office/drawing/2014/main" id="{273820EF-4B4A-A4C9-8C37-548B540DEC77}"/>
              </a:ext>
            </a:extLst>
          </p:cNvPr>
          <p:cNvSpPr>
            <a:spLocks noEditPoints="1"/>
          </p:cNvSpPr>
          <p:nvPr/>
        </p:nvSpPr>
        <p:spPr bwMode="auto">
          <a:xfrm>
            <a:off x="11128432" y="2407285"/>
            <a:ext cx="348102" cy="32639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7" name="Picture 36">
            <a:extLst>
              <a:ext uri="{FF2B5EF4-FFF2-40B4-BE49-F238E27FC236}">
                <a16:creationId xmlns:a16="http://schemas.microsoft.com/office/drawing/2014/main" id="{5EE6A707-10E5-5476-206A-09BBFA4E942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38835" y="3629378"/>
            <a:ext cx="299445" cy="352820"/>
          </a:xfrm>
          <a:prstGeom prst="rect">
            <a:avLst/>
          </a:prstGeom>
        </p:spPr>
      </p:pic>
      <p:pic>
        <p:nvPicPr>
          <p:cNvPr id="36" name="Picture 35" descr="A picture containing: nintendo, clipart&#10;&#10;Description generated with very high confidence">
            <a:extLst>
              <a:ext uri="{FF2B5EF4-FFF2-40B4-BE49-F238E27FC236}">
                <a16:creationId xmlns:a16="http://schemas.microsoft.com/office/drawing/2014/main" id="{E8D2AC02-C6C0-2553-B7A0-69446AF1484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44338" y="3729129"/>
            <a:ext cx="737150" cy="216809"/>
          </a:xfrm>
          <a:prstGeom prst="rect">
            <a:avLst/>
          </a:prstGeom>
        </p:spPr>
      </p:pic>
      <p:pic>
        <p:nvPicPr>
          <p:cNvPr id="38" name="Picture 37" descr="Docker : ฉบับปูพื้น – Jaynarol Blog">
            <a:extLst>
              <a:ext uri="{FF2B5EF4-FFF2-40B4-BE49-F238E27FC236}">
                <a16:creationId xmlns:a16="http://schemas.microsoft.com/office/drawing/2014/main" id="{56568F16-5F76-811F-73E0-93643E54A32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787546" y="3624622"/>
            <a:ext cx="406124" cy="362332"/>
          </a:xfrm>
          <a:prstGeom prst="rect">
            <a:avLst/>
          </a:prstGeom>
        </p:spPr>
      </p:pic>
      <p:pic>
        <p:nvPicPr>
          <p:cNvPr id="39" name="Picture 38">
            <a:extLst>
              <a:ext uri="{FF2B5EF4-FFF2-40B4-BE49-F238E27FC236}">
                <a16:creationId xmlns:a16="http://schemas.microsoft.com/office/drawing/2014/main" id="{E68671E7-58A0-E361-2F96-E1D2739FEDAA}"/>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38835" y="4178796"/>
            <a:ext cx="276727" cy="276727"/>
          </a:xfrm>
          <a:prstGeom prst="rect">
            <a:avLst/>
          </a:prstGeom>
        </p:spPr>
      </p:pic>
      <p:pic>
        <p:nvPicPr>
          <p:cNvPr id="35" name="Picture 34" descr="A picture containing: thing, object, clock&#10;&#10;Description generated with very high confidence">
            <a:extLst>
              <a:ext uri="{FF2B5EF4-FFF2-40B4-BE49-F238E27FC236}">
                <a16:creationId xmlns:a16="http://schemas.microsoft.com/office/drawing/2014/main" id="{87CDF239-9C68-AB4C-E259-1C79AC05B5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64842" y="4192696"/>
            <a:ext cx="961103" cy="248926"/>
          </a:xfrm>
          <a:prstGeom prst="rect">
            <a:avLst/>
          </a:prstGeom>
        </p:spPr>
      </p:pic>
      <p:pic>
        <p:nvPicPr>
          <p:cNvPr id="40" name="Picture 39" descr="A picture containing: nintendo&#10;&#10;Description generated with very high confidence">
            <a:extLst>
              <a:ext uri="{FF2B5EF4-FFF2-40B4-BE49-F238E27FC236}">
                <a16:creationId xmlns:a16="http://schemas.microsoft.com/office/drawing/2014/main" id="{AD49F417-7BFA-C76D-4C45-4CA4B78038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844944" y="4150726"/>
            <a:ext cx="324964" cy="315305"/>
          </a:xfrm>
          <a:prstGeom prst="rect">
            <a:avLst/>
          </a:prstGeom>
        </p:spPr>
      </p:pic>
      <p:sp>
        <p:nvSpPr>
          <p:cNvPr id="18" name="Oval 17" descr="Plus symbol">
            <a:extLst>
              <a:ext uri="{FF2B5EF4-FFF2-40B4-BE49-F238E27FC236}">
                <a16:creationId xmlns:a16="http://schemas.microsoft.com/office/drawing/2014/main" id="{51DE2591-C6B0-32E5-5C50-95368C75F4AE}"/>
              </a:ext>
              <a:ext uri="{C183D7F6-B498-43B3-948B-1728B52AA6E4}">
                <adec:decorative xmlns:adec="http://schemas.microsoft.com/office/drawing/2017/decorative" val="0"/>
              </a:ext>
            </a:extLst>
          </p:cNvPr>
          <p:cNvSpPr>
            <a:spLocks/>
          </p:cNvSpPr>
          <p:nvPr/>
        </p:nvSpPr>
        <p:spPr bwMode="auto">
          <a:xfrm>
            <a:off x="5864825" y="4673868"/>
            <a:ext cx="456600" cy="456664"/>
          </a:xfrm>
          <a:prstGeom prst="ellipse">
            <a:avLst/>
          </a:prstGeom>
          <a:solidFill>
            <a:srgbClr val="FFFFFF"/>
          </a:solidFill>
          <a:ln w="12700" cap="flat">
            <a:solidFill>
              <a:schemeClr val="bg1">
                <a:lumMod val="85000"/>
              </a:schemeClr>
            </a:solidFill>
            <a:miter lim="400000"/>
          </a:ln>
          <a:effectLst>
            <a:outerShdw blurRad="38100" sx="102000" sy="102000" algn="ctr" rotWithShape="0">
              <a:prstClr val="black">
                <a:alpha val="7000"/>
              </a:prstClr>
            </a:outerShdw>
          </a:effectLst>
          <a:sp3d/>
        </p:spPr>
        <p:txBody>
          <a:bodyPr rot="0" spcFirstLastPara="1" vertOverflow="overflow" horzOverflow="overflow" vert="horz" wrap="square" lIns="0" tIns="0" rIns="0" bIns="91440" numCol="1" spcCol="38100" rtlCol="0" anchor="ctr">
            <a:noAutofit/>
          </a:bodyPr>
          <a:lstStyle/>
          <a:p>
            <a:pPr marL="4571" marR="0" lvl="0" indent="0" algn="ctr" defTabSz="412667" eaLnBrk="1" fontAlgn="auto" latinLnBrk="0" hangingPunct="1">
              <a:lnSpc>
                <a:spcPct val="100000"/>
              </a:lnSpc>
              <a:spcBef>
                <a:spcPts val="0"/>
              </a:spcBef>
              <a:spcAft>
                <a:spcPts val="0"/>
              </a:spcAft>
              <a:buClrTx/>
              <a:buSzTx/>
              <a:buFontTx/>
              <a:buNone/>
              <a:tabLst/>
              <a:defRPr/>
            </a:pPr>
            <a:r>
              <a:rPr kumimoji="0" lang="en-IN" sz="3600" b="1" i="0" u="none" strike="noStrike" kern="0" cap="none" spc="0" normalizeH="0" baseline="0" noProof="0" dirty="0">
                <a:ln>
                  <a:noFill/>
                </a:ln>
                <a:solidFill>
                  <a:srgbClr val="2F2F2F"/>
                </a:solidFill>
                <a:effectLst/>
                <a:uLnTx/>
                <a:uFillTx/>
                <a:cs typeface="Segoe UI" panose="020B0502040204020203" pitchFamily="34" charset="0"/>
              </a:rPr>
              <a:t>+</a:t>
            </a:r>
          </a:p>
        </p:txBody>
      </p:sp>
      <p:grpSp>
        <p:nvGrpSpPr>
          <p:cNvPr id="41" name="Group 40" descr="Ecosystem with multiple companies and foundations like The Linux Foundation, Cloud Foundry, Eclipse, TODO, Cloud Native, RedHat, Suse, Pivotal, Cloudera, Hortonworks and HashiCorp.">
            <a:extLst>
              <a:ext uri="{FF2B5EF4-FFF2-40B4-BE49-F238E27FC236}">
                <a16:creationId xmlns:a16="http://schemas.microsoft.com/office/drawing/2014/main" id="{829C3BB2-51FF-533E-D6EF-0F7800DBF681}"/>
              </a:ext>
            </a:extLst>
          </p:cNvPr>
          <p:cNvGrpSpPr/>
          <p:nvPr/>
        </p:nvGrpSpPr>
        <p:grpSpPr>
          <a:xfrm>
            <a:off x="655144" y="5318939"/>
            <a:ext cx="10881712" cy="611399"/>
            <a:chOff x="216565" y="5829770"/>
            <a:chExt cx="11808466" cy="663471"/>
          </a:xfrm>
        </p:grpSpPr>
        <p:pic>
          <p:nvPicPr>
            <p:cNvPr id="42" name="Picture 4" descr="http://www.openmama.org/sites/default/files/Linux_Foundation_logo_0.png">
              <a:extLst>
                <a:ext uri="{FF2B5EF4-FFF2-40B4-BE49-F238E27FC236}">
                  <a16:creationId xmlns:a16="http://schemas.microsoft.com/office/drawing/2014/main" id="{A18F0372-BCFC-9F6B-FF25-E40237E9A70C}"/>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565" y="6200423"/>
              <a:ext cx="851032" cy="25852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www.eclipse.org/eclipse.org-common/themes/solstice/public/images/logo/eclipse-800x188.png">
              <a:extLst>
                <a:ext uri="{FF2B5EF4-FFF2-40B4-BE49-F238E27FC236}">
                  <a16:creationId xmlns:a16="http://schemas.microsoft.com/office/drawing/2014/main" id="{FA84540D-D619-BE6F-4320-299158097AB1}"/>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15110" y="6228207"/>
              <a:ext cx="829320" cy="1948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Image result for cloud foundry foundation">
              <a:extLst>
                <a:ext uri="{FF2B5EF4-FFF2-40B4-BE49-F238E27FC236}">
                  <a16:creationId xmlns:a16="http://schemas.microsoft.com/office/drawing/2014/main" id="{A29F5DDE-5D0E-F54C-0E68-AC0F18C75F24}"/>
                </a:ext>
              </a:extLst>
            </p:cNvPr>
            <p:cNvPicPr>
              <a:picLocks noChangeAspect="1" noChangeArrowheads="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229601" y="6194724"/>
              <a:ext cx="1250979" cy="298517"/>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A8D672F0-B3B8-2605-1683-486F7848FA4F}"/>
                </a:ext>
              </a:extLst>
            </p:cNvPr>
            <p:cNvSpPr/>
            <p:nvPr/>
          </p:nvSpPr>
          <p:spPr bwMode="auto">
            <a:xfrm>
              <a:off x="2902739" y="5829770"/>
              <a:ext cx="6386519" cy="193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50846" fontAlgn="base">
                <a:lnSpc>
                  <a:spcPct val="90000"/>
                </a:lnSpc>
                <a:spcBef>
                  <a:spcPct val="0"/>
                </a:spcBef>
                <a:spcAft>
                  <a:spcPct val="0"/>
                </a:spcAft>
                <a:defRPr/>
              </a:pPr>
              <a:r>
                <a:rPr lang="en-US" sz="1399" b="1" kern="0" spc="300" dirty="0">
                  <a:gradFill>
                    <a:gsLst>
                      <a:gs pos="1639">
                        <a:srgbClr val="353535"/>
                      </a:gs>
                      <a:gs pos="17486">
                        <a:srgbClr val="353535"/>
                      </a:gs>
                    </a:gsLst>
                    <a:lin ang="5400000" scaled="0"/>
                  </a:gradFill>
                  <a:latin typeface="Segoe UI" panose="020B0502040204020203" pitchFamily="34" charset="0"/>
                  <a:ea typeface="Segoe UI" panose="020B0502040204020203" pitchFamily="34" charset="0"/>
                  <a:cs typeface="Segoe UI" panose="020B0502040204020203" pitchFamily="34" charset="0"/>
                </a:rPr>
                <a:t>ECOSYSTEM</a:t>
              </a:r>
            </a:p>
          </p:txBody>
        </p:sp>
        <p:pic>
          <p:nvPicPr>
            <p:cNvPr id="46" name="Picture 45">
              <a:extLst>
                <a:ext uri="{FF2B5EF4-FFF2-40B4-BE49-F238E27FC236}">
                  <a16:creationId xmlns:a16="http://schemas.microsoft.com/office/drawing/2014/main" id="{BD82633B-4859-4039-A281-055646D0DBE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482489" y="6117847"/>
              <a:ext cx="495867" cy="301752"/>
            </a:xfrm>
            <a:prstGeom prst="rect">
              <a:avLst/>
            </a:prstGeom>
          </p:spPr>
        </p:pic>
        <p:pic>
          <p:nvPicPr>
            <p:cNvPr id="47" name="Picture 4" descr="http://people.redhat.com/jamisonm/Red_Hat_cmyk_logo.jpg">
              <a:extLst>
                <a:ext uri="{FF2B5EF4-FFF2-40B4-BE49-F238E27FC236}">
                  <a16:creationId xmlns:a16="http://schemas.microsoft.com/office/drawing/2014/main" id="{5B06341A-2CCC-47DB-A542-A385120F1992}"/>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383908" y="6161486"/>
              <a:ext cx="941138" cy="3017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A picture containing object, clock&#10;&#10;Description generated with high confidence">
              <a:extLst>
                <a:ext uri="{FF2B5EF4-FFF2-40B4-BE49-F238E27FC236}">
                  <a16:creationId xmlns:a16="http://schemas.microsoft.com/office/drawing/2014/main" id="{AD1E9266-E900-AADE-B088-A761F8ED473C}"/>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185533" y="6162299"/>
              <a:ext cx="1122336" cy="257299"/>
            </a:xfrm>
            <a:prstGeom prst="rect">
              <a:avLst/>
            </a:prstGeom>
          </p:spPr>
        </p:pic>
        <p:pic>
          <p:nvPicPr>
            <p:cNvPr id="49" name="Picture 48">
              <a:extLst>
                <a:ext uri="{FF2B5EF4-FFF2-40B4-BE49-F238E27FC236}">
                  <a16:creationId xmlns:a16="http://schemas.microsoft.com/office/drawing/2014/main" id="{2179F9BE-1971-AC13-B063-DDD762BCF053}"/>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440815" y="6180512"/>
              <a:ext cx="994787" cy="301752"/>
            </a:xfrm>
            <a:prstGeom prst="rect">
              <a:avLst/>
            </a:prstGeom>
          </p:spPr>
        </p:pic>
        <p:pic>
          <p:nvPicPr>
            <p:cNvPr id="50" name="Picture 49">
              <a:extLst>
                <a:ext uri="{FF2B5EF4-FFF2-40B4-BE49-F238E27FC236}">
                  <a16:creationId xmlns:a16="http://schemas.microsoft.com/office/drawing/2014/main" id="{F251DE0E-2259-086F-6452-96EBE7D99EA8}"/>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568548" y="6117846"/>
              <a:ext cx="798336" cy="301752"/>
            </a:xfrm>
            <a:prstGeom prst="rect">
              <a:avLst/>
            </a:prstGeom>
          </p:spPr>
        </p:pic>
        <p:pic>
          <p:nvPicPr>
            <p:cNvPr id="51" name="Graphic 50">
              <a:extLst>
                <a:ext uri="{FF2B5EF4-FFF2-40B4-BE49-F238E27FC236}">
                  <a16:creationId xmlns:a16="http://schemas.microsoft.com/office/drawing/2014/main" id="{61D22229-F829-F2DD-6BDE-70686514DB6A}"/>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1483318" y="5948501"/>
              <a:ext cx="541713" cy="541713"/>
            </a:xfrm>
            <a:prstGeom prst="rect">
              <a:avLst/>
            </a:prstGeom>
          </p:spPr>
        </p:pic>
        <p:pic>
          <p:nvPicPr>
            <p:cNvPr id="52" name="Picture 51">
              <a:extLst>
                <a:ext uri="{FF2B5EF4-FFF2-40B4-BE49-F238E27FC236}">
                  <a16:creationId xmlns:a16="http://schemas.microsoft.com/office/drawing/2014/main" id="{E3F788F3-253C-99A1-2F9C-067B8DD53C9A}"/>
                </a:ext>
              </a:extLst>
            </p:cNvPr>
            <p:cNvPicPr>
              <a:picLocks noChangeAspect="1"/>
            </p:cNvPicPr>
            <p:nvPr/>
          </p:nvPicPr>
          <p:blipFill rotWithShape="1">
            <a:blip r:embed="rId29">
              <a:clrChange>
                <a:clrFrom>
                  <a:srgbClr val="FFFFFF"/>
                </a:clrFrom>
                <a:clrTo>
                  <a:srgbClr val="FFFFFF">
                    <a:alpha val="0"/>
                  </a:srgbClr>
                </a:clrTo>
              </a:clrChange>
            </a:blip>
            <a:srcRect l="1083" r="1083"/>
            <a:stretch/>
          </p:blipFill>
          <p:spPr>
            <a:xfrm>
              <a:off x="3603196" y="6099779"/>
              <a:ext cx="895813" cy="372084"/>
            </a:xfrm>
            <a:prstGeom prst="rect">
              <a:avLst/>
            </a:prstGeom>
          </p:spPr>
        </p:pic>
        <p:pic>
          <p:nvPicPr>
            <p:cNvPr id="53" name="Picture 52" descr="A close up of a logo&#10;&#10;Description automatically generated">
              <a:extLst>
                <a:ext uri="{FF2B5EF4-FFF2-40B4-BE49-F238E27FC236}">
                  <a16:creationId xmlns:a16="http://schemas.microsoft.com/office/drawing/2014/main" id="{310247C2-77B1-1634-8875-66D4899F784A}"/>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4719603" y="6143840"/>
              <a:ext cx="1468847" cy="283961"/>
            </a:xfrm>
            <a:prstGeom prst="rect">
              <a:avLst/>
            </a:prstGeom>
          </p:spPr>
        </p:pic>
      </p:grpSp>
      <p:sp>
        <p:nvSpPr>
          <p:cNvPr id="11" name="Rectangle 10">
            <a:extLst>
              <a:ext uri="{FF2B5EF4-FFF2-40B4-BE49-F238E27FC236}">
                <a16:creationId xmlns:a16="http://schemas.microsoft.com/office/drawing/2014/main" id="{62E9440F-AF7E-D1E7-5BE7-1929BD8743AA}"/>
              </a:ext>
            </a:extLst>
          </p:cNvPr>
          <p:cNvSpPr/>
          <p:nvPr/>
        </p:nvSpPr>
        <p:spPr>
          <a:xfrm>
            <a:off x="579438" y="6191992"/>
            <a:ext cx="3589604" cy="161583"/>
          </a:xfrm>
          <a:prstGeom prst="rect">
            <a:avLst/>
          </a:prstGeom>
        </p:spPr>
        <p:txBody>
          <a:bodyPr wrap="square" lIns="0" tIns="0" rIns="0" bIns="0">
            <a:spAutoFit/>
          </a:bodyPr>
          <a:lstStyle/>
          <a:p>
            <a:r>
              <a:rPr lang="en-US" sz="1050" u="sng" dirty="0">
                <a:solidFill>
                  <a:srgbClr val="000000"/>
                </a:solidFill>
                <a:hlinkClick r:id="rId31"/>
              </a:rPr>
              <a:t>https://en.wikipedia.org/wiki/Open-source_software</a:t>
            </a:r>
            <a:r>
              <a:rPr lang="en-US" sz="1050" u="sng" dirty="0">
                <a:solidFill>
                  <a:srgbClr val="000000"/>
                </a:solidFill>
              </a:rPr>
              <a:t> </a:t>
            </a:r>
            <a:endParaRPr lang="en-US" sz="1050" dirty="0">
              <a:solidFill>
                <a:srgbClr val="000000"/>
              </a:solidFill>
            </a:endParaRPr>
          </a:p>
        </p:txBody>
      </p:sp>
    </p:spTree>
    <p:extLst>
      <p:ext uri="{BB962C8B-B14F-4D97-AF65-F5344CB8AC3E}">
        <p14:creationId xmlns:p14="http://schemas.microsoft.com/office/powerpoint/2010/main" val="861352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presetID="59" presetClass="entr"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childTnLst>
                          </p:cTn>
                        </p:par>
                        <p:par>
                          <p:cTn id="71" fill="hold">
                            <p:stCondLst>
                              <p:cond delay="500"/>
                            </p:stCondLst>
                            <p:childTnLst>
                              <p:par>
                                <p:cTn id="72" presetID="42" presetClass="entr" presetSubtype="0" fill="hold"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anim calcmode="lin" valueType="num">
                                      <p:cBhvr>
                                        <p:cTn id="75" dur="500" fill="hold"/>
                                        <p:tgtEl>
                                          <p:spTgt spid="41"/>
                                        </p:tgtEl>
                                        <p:attrNameLst>
                                          <p:attrName>ppt_x</p:attrName>
                                        </p:attrNameLst>
                                      </p:cBhvr>
                                      <p:tavLst>
                                        <p:tav tm="0">
                                          <p:val>
                                            <p:strVal val="#ppt_x"/>
                                          </p:val>
                                        </p:tav>
                                        <p:tav tm="100000">
                                          <p:val>
                                            <p:strVal val="#ppt_x"/>
                                          </p:val>
                                        </p:tav>
                                      </p:tavLst>
                                    </p:anim>
                                    <p:anim calcmode="lin" valueType="num">
                                      <p:cBhvr>
                                        <p:cTn id="76"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0"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26248-DA5B-2319-0C2C-4D6109F64A18}"/>
              </a:ext>
            </a:extLst>
          </p:cNvPr>
          <p:cNvSpPr>
            <a:spLocks noGrp="1"/>
          </p:cNvSpPr>
          <p:nvPr>
            <p:ph type="title"/>
          </p:nvPr>
        </p:nvSpPr>
        <p:spPr>
          <a:xfrm>
            <a:off x="588262" y="585216"/>
            <a:ext cx="11011600" cy="492443"/>
          </a:xfrm>
        </p:spPr>
        <p:txBody>
          <a:bodyPr/>
          <a:lstStyle/>
          <a:p>
            <a:r>
              <a:rPr lang="en-US" dirty="0"/>
              <a:t>Explore corporate concerns with open-source software components</a:t>
            </a:r>
          </a:p>
        </p:txBody>
      </p:sp>
      <p:sp>
        <p:nvSpPr>
          <p:cNvPr id="7" name="Oval 6">
            <a:extLst>
              <a:ext uri="{FF2B5EF4-FFF2-40B4-BE49-F238E27FC236}">
                <a16:creationId xmlns:a16="http://schemas.microsoft.com/office/drawing/2014/main" id="{7FA723BF-2F83-CBB1-B490-4100CFA8CA1B}"/>
              </a:ext>
            </a:extLst>
          </p:cNvPr>
          <p:cNvSpPr>
            <a:spLocks/>
          </p:cNvSpPr>
          <p:nvPr/>
        </p:nvSpPr>
        <p:spPr bwMode="auto">
          <a:xfrm>
            <a:off x="631902" y="1773895"/>
            <a:ext cx="550874" cy="550874"/>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8" name="Text Placeholder 7">
            <a:extLst>
              <a:ext uri="{FF2B5EF4-FFF2-40B4-BE49-F238E27FC236}">
                <a16:creationId xmlns:a16="http://schemas.microsoft.com/office/drawing/2014/main" id="{F6EB285B-A73B-8CDA-45B6-430FEBE8B103}"/>
              </a:ext>
            </a:extLst>
          </p:cNvPr>
          <p:cNvSpPr txBox="1">
            <a:spLocks/>
          </p:cNvSpPr>
          <p:nvPr/>
        </p:nvSpPr>
        <p:spPr>
          <a:xfrm>
            <a:off x="1322172" y="1720379"/>
            <a:ext cx="10277692" cy="597087"/>
          </a:xfrm>
          <a:prstGeom prst="rect">
            <a:avLst/>
          </a:prstGeom>
        </p:spPr>
        <p:txBody>
          <a:bodyPr wrap="square"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mj-lt"/>
              </a:rPr>
              <a:t>It may have low quality:</a:t>
            </a:r>
          </a:p>
          <a:p>
            <a:pPr marL="0" indent="0">
              <a:buNone/>
            </a:pPr>
            <a:r>
              <a:rPr lang="en-US" sz="1400" dirty="0"/>
              <a:t>This would impact maintainability, reliability, and performance of the overall solution</a:t>
            </a:r>
          </a:p>
        </p:txBody>
      </p:sp>
      <p:sp>
        <p:nvSpPr>
          <p:cNvPr id="9" name="Oval 8">
            <a:extLst>
              <a:ext uri="{FF2B5EF4-FFF2-40B4-BE49-F238E27FC236}">
                <a16:creationId xmlns:a16="http://schemas.microsoft.com/office/drawing/2014/main" id="{F6870667-716E-7A89-0FB6-03C9ECECEBA1}"/>
              </a:ext>
            </a:extLst>
          </p:cNvPr>
          <p:cNvSpPr>
            <a:spLocks/>
          </p:cNvSpPr>
          <p:nvPr/>
        </p:nvSpPr>
        <p:spPr bwMode="auto">
          <a:xfrm>
            <a:off x="631902" y="2763375"/>
            <a:ext cx="550874" cy="550874"/>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10" name="Text Placeholder 7">
            <a:extLst>
              <a:ext uri="{FF2B5EF4-FFF2-40B4-BE49-F238E27FC236}">
                <a16:creationId xmlns:a16="http://schemas.microsoft.com/office/drawing/2014/main" id="{7D5C0E91-9282-E57A-82DA-14C41E9CAE7A}"/>
              </a:ext>
            </a:extLst>
          </p:cNvPr>
          <p:cNvSpPr txBox="1">
            <a:spLocks/>
          </p:cNvSpPr>
          <p:nvPr/>
        </p:nvSpPr>
        <p:spPr>
          <a:xfrm>
            <a:off x="1322172" y="2632547"/>
            <a:ext cx="10277692" cy="812530"/>
          </a:xfrm>
          <a:prstGeom prst="rect">
            <a:avLst/>
          </a:prstGeom>
        </p:spPr>
        <p:txBody>
          <a:bodyPr wrap="square"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mj-lt"/>
              </a:rPr>
              <a:t>It may have no active maintenance:</a:t>
            </a:r>
          </a:p>
          <a:p>
            <a:pPr marL="0" lvl="1" indent="0">
              <a:buNone/>
            </a:pPr>
            <a:r>
              <a:rPr lang="en-US" dirty="0">
                <a:cs typeface="Segoe UI" panose="020B0502040204020203" pitchFamily="34" charset="0"/>
              </a:rPr>
              <a:t>The code would not evolve over time or be alterable without making a copy of the source code, effectively forking away from the origin</a:t>
            </a:r>
          </a:p>
        </p:txBody>
      </p:sp>
      <p:sp>
        <p:nvSpPr>
          <p:cNvPr id="11" name="Oval 10">
            <a:extLst>
              <a:ext uri="{FF2B5EF4-FFF2-40B4-BE49-F238E27FC236}">
                <a16:creationId xmlns:a16="http://schemas.microsoft.com/office/drawing/2014/main" id="{D693688C-064B-B107-044C-1840C0719F78}"/>
              </a:ext>
            </a:extLst>
          </p:cNvPr>
          <p:cNvSpPr>
            <a:spLocks/>
          </p:cNvSpPr>
          <p:nvPr/>
        </p:nvSpPr>
        <p:spPr bwMode="auto">
          <a:xfrm>
            <a:off x="631902" y="3752855"/>
            <a:ext cx="550874" cy="550874"/>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2" name="Text Placeholder 7">
            <a:extLst>
              <a:ext uri="{FF2B5EF4-FFF2-40B4-BE49-F238E27FC236}">
                <a16:creationId xmlns:a16="http://schemas.microsoft.com/office/drawing/2014/main" id="{9AB8B1C5-EA11-6575-4367-AD293CB0C902}"/>
              </a:ext>
            </a:extLst>
          </p:cNvPr>
          <p:cNvSpPr txBox="1">
            <a:spLocks/>
          </p:cNvSpPr>
          <p:nvPr/>
        </p:nvSpPr>
        <p:spPr>
          <a:xfrm>
            <a:off x="1322172" y="3591618"/>
            <a:ext cx="10277692" cy="812530"/>
          </a:xfrm>
          <a:prstGeom prst="rect">
            <a:avLst/>
          </a:prstGeom>
        </p:spPr>
        <p:txBody>
          <a:bodyPr wrap="square"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mj-lt"/>
              </a:rPr>
              <a:t>It could contain malicious code:</a:t>
            </a:r>
          </a:p>
          <a:p>
            <a:pPr marL="0" lvl="1" indent="0">
              <a:buNone/>
            </a:pPr>
            <a:r>
              <a:rPr lang="en-US" dirty="0">
                <a:cs typeface="Segoe UI" panose="020B0502040204020203" pitchFamily="34" charset="0"/>
              </a:rPr>
              <a:t>The entire system that includes and uses the code will be compromised. Potentially the entire company’s IT and infrastructure is affected</a:t>
            </a:r>
          </a:p>
        </p:txBody>
      </p:sp>
      <p:sp>
        <p:nvSpPr>
          <p:cNvPr id="13" name="Oval 12">
            <a:extLst>
              <a:ext uri="{FF2B5EF4-FFF2-40B4-BE49-F238E27FC236}">
                <a16:creationId xmlns:a16="http://schemas.microsoft.com/office/drawing/2014/main" id="{277D1544-D2C7-9165-FB3E-AB90F25BBFE0}"/>
              </a:ext>
            </a:extLst>
          </p:cNvPr>
          <p:cNvSpPr>
            <a:spLocks/>
          </p:cNvSpPr>
          <p:nvPr/>
        </p:nvSpPr>
        <p:spPr bwMode="auto">
          <a:xfrm>
            <a:off x="631902" y="4742335"/>
            <a:ext cx="550874" cy="550874"/>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4</a:t>
            </a:r>
          </a:p>
        </p:txBody>
      </p:sp>
      <p:sp>
        <p:nvSpPr>
          <p:cNvPr id="14" name="Text Placeholder 7">
            <a:extLst>
              <a:ext uri="{FF2B5EF4-FFF2-40B4-BE49-F238E27FC236}">
                <a16:creationId xmlns:a16="http://schemas.microsoft.com/office/drawing/2014/main" id="{C98E3ECB-47DF-E9B8-51E1-5A4BF9316F02}"/>
              </a:ext>
            </a:extLst>
          </p:cNvPr>
          <p:cNvSpPr txBox="1">
            <a:spLocks/>
          </p:cNvSpPr>
          <p:nvPr/>
        </p:nvSpPr>
        <p:spPr>
          <a:xfrm>
            <a:off x="1322171" y="4611507"/>
            <a:ext cx="10277692" cy="812530"/>
          </a:xfrm>
          <a:prstGeom prst="rect">
            <a:avLst/>
          </a:prstGeom>
        </p:spPr>
        <p:txBody>
          <a:bodyPr wrap="square"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mj-lt"/>
              </a:rPr>
              <a:t>It may have security vulnerabilities:</a:t>
            </a:r>
          </a:p>
          <a:p>
            <a:pPr marL="0" lvl="1" indent="0">
              <a:buNone/>
            </a:pPr>
            <a:r>
              <a:rPr lang="en-US" dirty="0">
                <a:cs typeface="Segoe UI" panose="020B0502040204020203" pitchFamily="34" charset="0"/>
              </a:rPr>
              <a:t>The security of a software system is as good as its weakest part. Using source code with vulnerabilities makes the entire system susceptible to attack by hackers and misuse</a:t>
            </a:r>
          </a:p>
        </p:txBody>
      </p:sp>
      <p:sp>
        <p:nvSpPr>
          <p:cNvPr id="2" name="Oval 1">
            <a:extLst>
              <a:ext uri="{FF2B5EF4-FFF2-40B4-BE49-F238E27FC236}">
                <a16:creationId xmlns:a16="http://schemas.microsoft.com/office/drawing/2014/main" id="{64548D77-E70E-7A23-CFE0-97A36BB0C2C8}"/>
              </a:ext>
            </a:extLst>
          </p:cNvPr>
          <p:cNvSpPr>
            <a:spLocks/>
          </p:cNvSpPr>
          <p:nvPr/>
        </p:nvSpPr>
        <p:spPr bwMode="auto">
          <a:xfrm>
            <a:off x="631902" y="5731817"/>
            <a:ext cx="550874" cy="550874"/>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5</a:t>
            </a:r>
          </a:p>
        </p:txBody>
      </p:sp>
      <p:sp>
        <p:nvSpPr>
          <p:cNvPr id="6" name="Text Placeholder 7">
            <a:extLst>
              <a:ext uri="{FF2B5EF4-FFF2-40B4-BE49-F238E27FC236}">
                <a16:creationId xmlns:a16="http://schemas.microsoft.com/office/drawing/2014/main" id="{35CBA7D5-2B37-9221-E28E-524C52A8F09A}"/>
              </a:ext>
            </a:extLst>
          </p:cNvPr>
          <p:cNvSpPr txBox="1">
            <a:spLocks/>
          </p:cNvSpPr>
          <p:nvPr/>
        </p:nvSpPr>
        <p:spPr>
          <a:xfrm>
            <a:off x="1322171" y="5678301"/>
            <a:ext cx="10277692" cy="597087"/>
          </a:xfrm>
          <a:prstGeom prst="rect">
            <a:avLst/>
          </a:prstGeom>
        </p:spPr>
        <p:txBody>
          <a:bodyPr wrap="square"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mj-lt"/>
              </a:rPr>
              <a:t>It may have unfavorable licensing restrictions:</a:t>
            </a:r>
          </a:p>
          <a:p>
            <a:pPr marL="0" lvl="1" indent="0">
              <a:buNone/>
            </a:pPr>
            <a:r>
              <a:rPr lang="en-US" dirty="0">
                <a:cs typeface="Segoe UI" panose="020B0502040204020203" pitchFamily="34" charset="0"/>
              </a:rPr>
              <a:t>The effect of a license can affect the entire solution that uses the open-source software</a:t>
            </a:r>
          </a:p>
        </p:txBody>
      </p:sp>
    </p:spTree>
    <p:extLst>
      <p:ext uri="{BB962C8B-B14F-4D97-AF65-F5344CB8AC3E}">
        <p14:creationId xmlns:p14="http://schemas.microsoft.com/office/powerpoint/2010/main" val="180783381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A82C6C-C673-2CDC-E2D3-1DFFAA7B52A8}"/>
              </a:ext>
            </a:extLst>
          </p:cNvPr>
          <p:cNvSpPr>
            <a:spLocks noGrp="1"/>
          </p:cNvSpPr>
          <p:nvPr>
            <p:ph type="title"/>
          </p:nvPr>
        </p:nvSpPr>
        <p:spPr/>
        <p:txBody>
          <a:bodyPr/>
          <a:lstStyle/>
          <a:p>
            <a:r>
              <a:rPr lang="en-US" dirty="0"/>
              <a:t>Explore common open-source licenses</a:t>
            </a:r>
          </a:p>
        </p:txBody>
      </p:sp>
      <p:sp>
        <p:nvSpPr>
          <p:cNvPr id="9" name="Rectangle 8">
            <a:extLst>
              <a:ext uri="{FF2B5EF4-FFF2-40B4-BE49-F238E27FC236}">
                <a16:creationId xmlns:a16="http://schemas.microsoft.com/office/drawing/2014/main" id="{E8F6550D-60CD-8E86-E573-C123335B5C17}"/>
              </a:ext>
              <a:ext uri="{C183D7F6-B498-43B3-948B-1728B52AA6E4}">
                <adec:decorative xmlns:adec="http://schemas.microsoft.com/office/drawing/2017/decorative" val="1"/>
              </a:ext>
            </a:extLst>
          </p:cNvPr>
          <p:cNvSpPr>
            <a:spLocks/>
          </p:cNvSpPr>
          <p:nvPr/>
        </p:nvSpPr>
        <p:spPr bwMode="auto">
          <a:xfrm>
            <a:off x="579438" y="1289051"/>
            <a:ext cx="11013474" cy="4983734"/>
          </a:xfrm>
          <a:prstGeom prst="rect">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Pentagon 15">
            <a:extLst>
              <a:ext uri="{FF2B5EF4-FFF2-40B4-BE49-F238E27FC236}">
                <a16:creationId xmlns:a16="http://schemas.microsoft.com/office/drawing/2014/main" id="{2627F186-049A-522D-09E3-2BDC8404E56E}"/>
              </a:ext>
            </a:extLst>
          </p:cNvPr>
          <p:cNvSpPr>
            <a:spLocks/>
          </p:cNvSpPr>
          <p:nvPr/>
        </p:nvSpPr>
        <p:spPr bwMode="auto">
          <a:xfrm>
            <a:off x="4730750" y="1562100"/>
            <a:ext cx="6721021" cy="706593"/>
          </a:xfrm>
          <a:prstGeom prst="homePlate">
            <a:avLst>
              <a:gd name="adj" fmla="val 30837"/>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66400" tIns="33200" rIns="457200" bIns="66400" numCol="1" spcCol="0" rtlCol="0" fromWordArt="0" anchor="ctr" anchorCtr="0" forceAA="0" compatLnSpc="1">
            <a:prstTxWarp prst="textNoShape">
              <a:avLst/>
            </a:prstTxWarp>
            <a:noAutofit/>
          </a:bodyPr>
          <a:lstStyle/>
          <a:p>
            <a:pPr marL="581057" algn="r" defTabSz="663847">
              <a:defRPr/>
            </a:pPr>
            <a:r>
              <a:rPr lang="en-US" sz="2400" dirty="0">
                <a:latin typeface="+mj-lt"/>
                <a:ea typeface="Segoe UI" pitchFamily="34" charset="0"/>
                <a:cs typeface="Segoe UI" pitchFamily="34" charset="0"/>
              </a:rPr>
              <a:t>Restrictive</a:t>
            </a:r>
          </a:p>
        </p:txBody>
      </p:sp>
      <p:sp>
        <p:nvSpPr>
          <p:cNvPr id="3" name="Rectangle 2">
            <a:extLst>
              <a:ext uri="{FF2B5EF4-FFF2-40B4-BE49-F238E27FC236}">
                <a16:creationId xmlns:a16="http://schemas.microsoft.com/office/drawing/2014/main" id="{D5E1F294-193B-FBC6-7E7E-4B311D586F6A}"/>
              </a:ext>
            </a:extLst>
          </p:cNvPr>
          <p:cNvSpPr>
            <a:spLocks/>
          </p:cNvSpPr>
          <p:nvPr>
            <p:custDataLst>
              <p:tags r:id="rId1"/>
            </p:custDataLst>
          </p:nvPr>
        </p:nvSpPr>
        <p:spPr>
          <a:xfrm>
            <a:off x="956650" y="2724151"/>
            <a:ext cx="3246506" cy="2113536"/>
          </a:xfrm>
          <a:prstGeom prst="rect">
            <a:avLst/>
          </a:prstGeom>
          <a:solidFill>
            <a:srgbClr val="243A5E"/>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99291">
              <a:spcBef>
                <a:spcPts val="600"/>
              </a:spcBef>
              <a:spcAft>
                <a:spcPts val="1200"/>
              </a:spcAft>
            </a:pPr>
            <a:r>
              <a:rPr lang="en-US" sz="2400" dirty="0">
                <a:solidFill>
                  <a:schemeClr val="bg1"/>
                </a:solidFill>
                <a:ea typeface="Segoe UI" pitchFamily="34" charset="0"/>
                <a:cs typeface="Segoe UI" pitchFamily="34" charset="0"/>
                <a:sym typeface="Segoe Light"/>
              </a:rPr>
              <a:t>ATTRIBUTION</a:t>
            </a:r>
          </a:p>
          <a:p>
            <a:pPr algn="ctr" defTabSz="699291">
              <a:spcAft>
                <a:spcPts val="200"/>
              </a:spcAft>
            </a:pPr>
            <a:r>
              <a:rPr lang="en-US" sz="2400" dirty="0">
                <a:solidFill>
                  <a:schemeClr val="bg1"/>
                </a:solidFill>
                <a:ea typeface="Segoe UI" pitchFamily="34" charset="0"/>
                <a:cs typeface="Segoe UI" pitchFamily="34" charset="0"/>
                <a:sym typeface="Segoe Light"/>
              </a:rPr>
              <a:t>BSD</a:t>
            </a:r>
          </a:p>
          <a:p>
            <a:pPr algn="ctr" defTabSz="699291">
              <a:spcAft>
                <a:spcPts val="200"/>
              </a:spcAft>
            </a:pPr>
            <a:r>
              <a:rPr lang="en-US" sz="2400" dirty="0">
                <a:solidFill>
                  <a:schemeClr val="bg1"/>
                </a:solidFill>
                <a:ea typeface="Segoe UI" pitchFamily="34" charset="0"/>
                <a:cs typeface="Segoe UI" pitchFamily="34" charset="0"/>
                <a:sym typeface="Segoe Light"/>
              </a:rPr>
              <a:t>MIT</a:t>
            </a:r>
          </a:p>
          <a:p>
            <a:pPr algn="ctr" defTabSz="699291">
              <a:spcAft>
                <a:spcPts val="200"/>
              </a:spcAft>
            </a:pPr>
            <a:r>
              <a:rPr lang="en-US" sz="2400" dirty="0">
                <a:solidFill>
                  <a:schemeClr val="bg1"/>
                </a:solidFill>
                <a:ea typeface="Segoe UI" pitchFamily="34" charset="0"/>
                <a:cs typeface="Segoe UI" pitchFamily="34" charset="0"/>
                <a:sym typeface="Segoe Light"/>
              </a:rPr>
              <a:t>Apache</a:t>
            </a:r>
          </a:p>
        </p:txBody>
      </p:sp>
      <p:sp>
        <p:nvSpPr>
          <p:cNvPr id="4" name="Rectangle 3">
            <a:extLst>
              <a:ext uri="{FF2B5EF4-FFF2-40B4-BE49-F238E27FC236}">
                <a16:creationId xmlns:a16="http://schemas.microsoft.com/office/drawing/2014/main" id="{32FBE2E4-D43B-C5F4-8675-3DD2CA05BC3A}"/>
              </a:ext>
            </a:extLst>
          </p:cNvPr>
          <p:cNvSpPr>
            <a:spLocks/>
          </p:cNvSpPr>
          <p:nvPr>
            <p:custDataLst>
              <p:tags r:id="rId2"/>
            </p:custDataLst>
          </p:nvPr>
        </p:nvSpPr>
        <p:spPr>
          <a:xfrm>
            <a:off x="4462922" y="2724151"/>
            <a:ext cx="3246506" cy="2113536"/>
          </a:xfrm>
          <a:prstGeom prst="rect">
            <a:avLst/>
          </a:prstGeom>
          <a:solidFill>
            <a:srgbClr val="003C69"/>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99291">
              <a:spcAft>
                <a:spcPts val="1200"/>
              </a:spcAft>
            </a:pPr>
            <a:r>
              <a:rPr lang="en-US" sz="2400">
                <a:solidFill>
                  <a:schemeClr val="bg1"/>
                </a:solidFill>
                <a:ea typeface="Segoe UI" pitchFamily="34" charset="0"/>
                <a:cs typeface="Segoe UI" pitchFamily="34" charset="0"/>
                <a:sym typeface="Segoe Light"/>
              </a:rPr>
              <a:t>DOWNSTREAM</a:t>
            </a:r>
          </a:p>
          <a:p>
            <a:pPr algn="ctr" defTabSz="699291">
              <a:spcAft>
                <a:spcPts val="200"/>
              </a:spcAft>
            </a:pPr>
            <a:r>
              <a:rPr lang="en-US" sz="2400" dirty="0">
                <a:solidFill>
                  <a:schemeClr val="bg1"/>
                </a:solidFill>
                <a:ea typeface="Segoe UI" pitchFamily="34" charset="0"/>
                <a:cs typeface="Segoe UI" pitchFamily="34" charset="0"/>
                <a:sym typeface="Segoe Light"/>
              </a:rPr>
              <a:t>MPL</a:t>
            </a:r>
          </a:p>
          <a:p>
            <a:pPr algn="ctr" defTabSz="699291">
              <a:spcAft>
                <a:spcPts val="200"/>
              </a:spcAft>
            </a:pPr>
            <a:r>
              <a:rPr lang="en-US" sz="2400" dirty="0">
                <a:solidFill>
                  <a:schemeClr val="bg1"/>
                </a:solidFill>
                <a:ea typeface="Segoe UI" pitchFamily="34" charset="0"/>
                <a:cs typeface="Segoe UI" pitchFamily="34" charset="0"/>
                <a:sym typeface="Segoe Light"/>
              </a:rPr>
              <a:t>EPL</a:t>
            </a:r>
          </a:p>
          <a:p>
            <a:pPr algn="ctr" defTabSz="699291">
              <a:spcAft>
                <a:spcPts val="200"/>
              </a:spcAft>
            </a:pPr>
            <a:r>
              <a:rPr lang="en-US" sz="2400" dirty="0">
                <a:solidFill>
                  <a:schemeClr val="bg1"/>
                </a:solidFill>
                <a:ea typeface="Segoe UI" pitchFamily="34" charset="0"/>
                <a:cs typeface="Segoe UI" pitchFamily="34" charset="0"/>
                <a:sym typeface="Segoe Light"/>
              </a:rPr>
              <a:t>MS-RL</a:t>
            </a:r>
          </a:p>
        </p:txBody>
      </p:sp>
      <p:sp>
        <p:nvSpPr>
          <p:cNvPr id="5" name="Rectangle 4">
            <a:extLst>
              <a:ext uri="{FF2B5EF4-FFF2-40B4-BE49-F238E27FC236}">
                <a16:creationId xmlns:a16="http://schemas.microsoft.com/office/drawing/2014/main" id="{D04A7C86-94F1-022B-817E-0B8FDA45DD60}"/>
              </a:ext>
            </a:extLst>
          </p:cNvPr>
          <p:cNvSpPr>
            <a:spLocks/>
          </p:cNvSpPr>
          <p:nvPr>
            <p:custDataLst>
              <p:tags r:id="rId3"/>
            </p:custDataLst>
          </p:nvPr>
        </p:nvSpPr>
        <p:spPr>
          <a:xfrm>
            <a:off x="7969195" y="2724151"/>
            <a:ext cx="3246506" cy="2113536"/>
          </a:xfrm>
          <a:prstGeom prst="rect">
            <a:avLst/>
          </a:prstGeom>
          <a:solidFill>
            <a:srgbClr val="3B3B3B"/>
          </a:solidFill>
          <a:ln>
            <a:no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99291">
              <a:spcBef>
                <a:spcPts val="1200"/>
              </a:spcBef>
              <a:spcAft>
                <a:spcPts val="1200"/>
              </a:spcAft>
            </a:pPr>
            <a:r>
              <a:rPr lang="en-US" sz="2400" dirty="0">
                <a:solidFill>
                  <a:schemeClr val="bg1"/>
                </a:solidFill>
                <a:cs typeface="Segoe UI" pitchFamily="34" charset="0"/>
                <a:sym typeface="Segoe Light"/>
              </a:rPr>
              <a:t>COPYLEFT</a:t>
            </a:r>
          </a:p>
          <a:p>
            <a:pPr algn="ctr" defTabSz="699291">
              <a:spcAft>
                <a:spcPts val="200"/>
              </a:spcAft>
            </a:pPr>
            <a:r>
              <a:rPr lang="en-US" sz="2400" dirty="0">
                <a:solidFill>
                  <a:schemeClr val="bg1"/>
                </a:solidFill>
                <a:cs typeface="Segoe UI" pitchFamily="34" charset="0"/>
                <a:sym typeface="Segoe Light"/>
              </a:rPr>
              <a:t>GPL</a:t>
            </a:r>
          </a:p>
          <a:p>
            <a:pPr algn="ctr" defTabSz="699291">
              <a:spcAft>
                <a:spcPts val="200"/>
              </a:spcAft>
            </a:pPr>
            <a:r>
              <a:rPr lang="en-US" sz="2400" dirty="0">
                <a:solidFill>
                  <a:schemeClr val="bg1"/>
                </a:solidFill>
                <a:cs typeface="Segoe UI" pitchFamily="34" charset="0"/>
                <a:sym typeface="Segoe Light"/>
              </a:rPr>
              <a:t>LGPL</a:t>
            </a:r>
          </a:p>
          <a:p>
            <a:pPr algn="ctr" defTabSz="699291">
              <a:spcAft>
                <a:spcPts val="200"/>
              </a:spcAft>
            </a:pPr>
            <a:r>
              <a:rPr lang="en-US" sz="2400" dirty="0">
                <a:solidFill>
                  <a:schemeClr val="bg1"/>
                </a:solidFill>
                <a:cs typeface="Segoe UI" pitchFamily="34" charset="0"/>
                <a:sym typeface="Segoe Light"/>
              </a:rPr>
              <a:t>AGPL</a:t>
            </a:r>
          </a:p>
        </p:txBody>
      </p:sp>
      <p:sp>
        <p:nvSpPr>
          <p:cNvPr id="8" name="Pentagon 15">
            <a:extLst>
              <a:ext uri="{FF2B5EF4-FFF2-40B4-BE49-F238E27FC236}">
                <a16:creationId xmlns:a16="http://schemas.microsoft.com/office/drawing/2014/main" id="{BD62B76A-FE75-C498-2BB8-C7F354BC2894}"/>
              </a:ext>
            </a:extLst>
          </p:cNvPr>
          <p:cNvSpPr>
            <a:spLocks/>
          </p:cNvSpPr>
          <p:nvPr/>
        </p:nvSpPr>
        <p:spPr bwMode="auto">
          <a:xfrm flipH="1">
            <a:off x="711200" y="5269135"/>
            <a:ext cx="6865256" cy="730601"/>
          </a:xfrm>
          <a:prstGeom prst="homePlate">
            <a:avLst>
              <a:gd name="adj" fmla="val 30837"/>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457200" tIns="33200" rIns="33200" bIns="66400" numCol="1" spcCol="0" rtlCol="0" fromWordArt="0" anchor="ctr" anchorCtr="0" forceAA="0" compatLnSpc="1">
            <a:prstTxWarp prst="textNoShape">
              <a:avLst/>
            </a:prstTxWarp>
            <a:noAutofit/>
          </a:bodyPr>
          <a:lstStyle/>
          <a:p>
            <a:pPr defTabSz="663847">
              <a:defRPr/>
            </a:pPr>
            <a:r>
              <a:rPr lang="en-US" sz="2400" dirty="0">
                <a:latin typeface="+mj-lt"/>
                <a:ea typeface="Segoe UI" pitchFamily="34" charset="0"/>
                <a:cs typeface="Segoe UI" pitchFamily="34" charset="0"/>
              </a:rPr>
              <a:t>Permissive</a:t>
            </a:r>
            <a:endParaRPr lang="en-US" sz="2400" kern="0" spc="-36" dirty="0">
              <a:latin typeface="+mj-lt"/>
              <a:ea typeface="Segoe UI" pitchFamily="34" charset="0"/>
              <a:cs typeface="Segoe UI" pitchFamily="34" charset="0"/>
            </a:endParaRPr>
          </a:p>
        </p:txBody>
      </p:sp>
    </p:spTree>
    <p:extLst>
      <p:ext uri="{BB962C8B-B14F-4D97-AF65-F5344CB8AC3E}">
        <p14:creationId xmlns:p14="http://schemas.microsoft.com/office/powerpoint/2010/main" val="2663232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54AED0-636E-606A-953B-AECFD8DF46A9}"/>
              </a:ext>
            </a:extLst>
          </p:cNvPr>
          <p:cNvSpPr>
            <a:spLocks noGrp="1"/>
          </p:cNvSpPr>
          <p:nvPr>
            <p:ph type="title"/>
          </p:nvPr>
        </p:nvSpPr>
        <p:spPr>
          <a:xfrm>
            <a:off x="569911" y="2769057"/>
            <a:ext cx="6345239" cy="1231106"/>
          </a:xfrm>
        </p:spPr>
        <p:txBody>
          <a:bodyPr/>
          <a:lstStyle/>
          <a:p>
            <a:r>
              <a:rPr lang="en-US" dirty="0"/>
              <a:t>Module 03: Software Composition Analysis</a:t>
            </a:r>
          </a:p>
        </p:txBody>
      </p:sp>
    </p:spTree>
    <p:extLst>
      <p:ext uri="{BB962C8B-B14F-4D97-AF65-F5344CB8AC3E}">
        <p14:creationId xmlns:p14="http://schemas.microsoft.com/office/powerpoint/2010/main" val="339114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26248-DA5B-2319-0C2C-4D6109F64A18}"/>
              </a:ext>
            </a:extLst>
          </p:cNvPr>
          <p:cNvSpPr>
            <a:spLocks noGrp="1"/>
          </p:cNvSpPr>
          <p:nvPr>
            <p:ph type="title"/>
          </p:nvPr>
        </p:nvSpPr>
        <p:spPr/>
        <p:txBody>
          <a:bodyPr/>
          <a:lstStyle/>
          <a:p>
            <a:r>
              <a:rPr lang="en-US" dirty="0"/>
              <a:t>Inspect and validate code bases for compliance</a:t>
            </a:r>
          </a:p>
        </p:txBody>
      </p:sp>
      <p:sp>
        <p:nvSpPr>
          <p:cNvPr id="2" name="Text Placeholder 1">
            <a:extLst>
              <a:ext uri="{FF2B5EF4-FFF2-40B4-BE49-F238E27FC236}">
                <a16:creationId xmlns:a16="http://schemas.microsoft.com/office/drawing/2014/main" id="{FE994561-7FC1-9688-93DA-AFF80E16D7AC}"/>
              </a:ext>
            </a:extLst>
          </p:cNvPr>
          <p:cNvSpPr>
            <a:spLocks noGrp="1"/>
          </p:cNvSpPr>
          <p:nvPr>
            <p:ph type="body" sz="quarter" idx="17"/>
          </p:nvPr>
        </p:nvSpPr>
        <p:spPr>
          <a:xfrm>
            <a:off x="584199" y="1386766"/>
            <a:ext cx="11011601" cy="338554"/>
          </a:xfrm>
        </p:spPr>
        <p:txBody>
          <a:bodyPr/>
          <a:lstStyle/>
          <a:p>
            <a:r>
              <a:rPr lang="en-US" sz="2200" dirty="0">
                <a:latin typeface="+mj-lt"/>
              </a:rPr>
              <a:t>There are many aspects to building and deploying secure applications</a:t>
            </a:r>
          </a:p>
        </p:txBody>
      </p:sp>
      <p:sp>
        <p:nvSpPr>
          <p:cNvPr id="7" name="Oval 6">
            <a:extLst>
              <a:ext uri="{FF2B5EF4-FFF2-40B4-BE49-F238E27FC236}">
                <a16:creationId xmlns:a16="http://schemas.microsoft.com/office/drawing/2014/main" id="{7FA723BF-2F83-CBB1-B490-4100CFA8CA1B}"/>
              </a:ext>
            </a:extLst>
          </p:cNvPr>
          <p:cNvSpPr>
            <a:spLocks/>
          </p:cNvSpPr>
          <p:nvPr/>
        </p:nvSpPr>
        <p:spPr bwMode="auto">
          <a:xfrm>
            <a:off x="631902" y="1942094"/>
            <a:ext cx="550874" cy="550874"/>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8" name="Text Placeholder 7">
            <a:extLst>
              <a:ext uri="{FF2B5EF4-FFF2-40B4-BE49-F238E27FC236}">
                <a16:creationId xmlns:a16="http://schemas.microsoft.com/office/drawing/2014/main" id="{F6EB285B-A73B-8CDA-45B6-430FEBE8B103}"/>
              </a:ext>
            </a:extLst>
          </p:cNvPr>
          <p:cNvSpPr txBox="1">
            <a:spLocks/>
          </p:cNvSpPr>
          <p:nvPr/>
        </p:nvSpPr>
        <p:spPr>
          <a:xfrm>
            <a:off x="1322172" y="2032865"/>
            <a:ext cx="10277692" cy="369332"/>
          </a:xfrm>
          <a:prstGeom prst="rect">
            <a:avLst/>
          </a:prstGeom>
        </p:spPr>
        <p:txBody>
          <a:bodyPr wrap="square"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General knowledge problem</a:t>
            </a:r>
          </a:p>
        </p:txBody>
      </p:sp>
      <p:sp>
        <p:nvSpPr>
          <p:cNvPr id="9" name="Oval 8">
            <a:extLst>
              <a:ext uri="{FF2B5EF4-FFF2-40B4-BE49-F238E27FC236}">
                <a16:creationId xmlns:a16="http://schemas.microsoft.com/office/drawing/2014/main" id="{F6870667-716E-7A89-0FB6-03C9ECECEBA1}"/>
              </a:ext>
            </a:extLst>
          </p:cNvPr>
          <p:cNvSpPr>
            <a:spLocks/>
          </p:cNvSpPr>
          <p:nvPr/>
        </p:nvSpPr>
        <p:spPr bwMode="auto">
          <a:xfrm>
            <a:off x="631902" y="2881297"/>
            <a:ext cx="550874" cy="550874"/>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10" name="Text Placeholder 7">
            <a:extLst>
              <a:ext uri="{FF2B5EF4-FFF2-40B4-BE49-F238E27FC236}">
                <a16:creationId xmlns:a16="http://schemas.microsoft.com/office/drawing/2014/main" id="{7D5C0E91-9282-E57A-82DA-14C41E9CAE7A}"/>
              </a:ext>
            </a:extLst>
          </p:cNvPr>
          <p:cNvSpPr txBox="1">
            <a:spLocks/>
          </p:cNvSpPr>
          <p:nvPr/>
        </p:nvSpPr>
        <p:spPr>
          <a:xfrm>
            <a:off x="1322172" y="2833568"/>
            <a:ext cx="10277692" cy="646331"/>
          </a:xfrm>
          <a:prstGeom prst="rect">
            <a:avLst/>
          </a:prstGeom>
        </p:spPr>
        <p:txBody>
          <a:bodyPr wrap="square"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Code is created correctly and securely implements the required features, and we need to make sure that the features were designed with </a:t>
            </a:r>
            <a:r>
              <a:rPr lang="en-US" sz="1800" b="1" dirty="0"/>
              <a:t>security in mind in the first place</a:t>
            </a:r>
          </a:p>
        </p:txBody>
      </p:sp>
      <p:sp>
        <p:nvSpPr>
          <p:cNvPr id="11" name="Oval 10">
            <a:extLst>
              <a:ext uri="{FF2B5EF4-FFF2-40B4-BE49-F238E27FC236}">
                <a16:creationId xmlns:a16="http://schemas.microsoft.com/office/drawing/2014/main" id="{D693688C-064B-B107-044C-1840C0719F78}"/>
              </a:ext>
            </a:extLst>
          </p:cNvPr>
          <p:cNvSpPr>
            <a:spLocks/>
          </p:cNvSpPr>
          <p:nvPr/>
        </p:nvSpPr>
        <p:spPr bwMode="auto">
          <a:xfrm>
            <a:off x="631902" y="3830518"/>
            <a:ext cx="550874" cy="550874"/>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2" name="Text Placeholder 7">
            <a:extLst>
              <a:ext uri="{FF2B5EF4-FFF2-40B4-BE49-F238E27FC236}">
                <a16:creationId xmlns:a16="http://schemas.microsoft.com/office/drawing/2014/main" id="{9AB8B1C5-EA11-6575-4367-AD293CB0C902}"/>
              </a:ext>
            </a:extLst>
          </p:cNvPr>
          <p:cNvSpPr txBox="1">
            <a:spLocks/>
          </p:cNvSpPr>
          <p:nvPr/>
        </p:nvSpPr>
        <p:spPr>
          <a:xfrm>
            <a:off x="1322172" y="3921289"/>
            <a:ext cx="10277692" cy="369332"/>
          </a:xfrm>
          <a:prstGeom prst="rect">
            <a:avLst/>
          </a:prstGeom>
        </p:spPr>
        <p:txBody>
          <a:bodyPr wrap="square"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Complies with the rules and regulations that it is required to meet</a:t>
            </a:r>
          </a:p>
        </p:txBody>
      </p:sp>
    </p:spTree>
    <p:extLst>
      <p:ext uri="{BB962C8B-B14F-4D97-AF65-F5344CB8AC3E}">
        <p14:creationId xmlns:p14="http://schemas.microsoft.com/office/powerpoint/2010/main" val="5454928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1A9C6D-FABD-7309-3D92-292473E30687}"/>
              </a:ext>
            </a:extLst>
          </p:cNvPr>
          <p:cNvSpPr>
            <a:spLocks noGrp="1"/>
          </p:cNvSpPr>
          <p:nvPr>
            <p:ph type="title"/>
          </p:nvPr>
        </p:nvSpPr>
        <p:spPr/>
        <p:txBody>
          <a:bodyPr/>
          <a:lstStyle/>
          <a:p>
            <a:r>
              <a:rPr lang="en-US" dirty="0"/>
              <a:t>Explore software composition analysis (SCA)</a:t>
            </a:r>
          </a:p>
        </p:txBody>
      </p:sp>
      <p:sp>
        <p:nvSpPr>
          <p:cNvPr id="8" name="Text Placeholder 7">
            <a:extLst>
              <a:ext uri="{FF2B5EF4-FFF2-40B4-BE49-F238E27FC236}">
                <a16:creationId xmlns:a16="http://schemas.microsoft.com/office/drawing/2014/main" id="{E15FD5B1-86DC-F7A0-CF69-786474F6F71C}"/>
              </a:ext>
            </a:extLst>
          </p:cNvPr>
          <p:cNvSpPr>
            <a:spLocks noGrp="1"/>
          </p:cNvSpPr>
          <p:nvPr>
            <p:ph type="body" sz="quarter" idx="15"/>
          </p:nvPr>
        </p:nvSpPr>
        <p:spPr>
          <a:xfrm>
            <a:off x="586390" y="1683658"/>
            <a:ext cx="5187106" cy="4325256"/>
          </a:xfrm>
        </p:spPr>
        <p:txBody>
          <a:bodyPr>
            <a:noAutofit/>
          </a:bodyPr>
          <a:lstStyle/>
          <a:p>
            <a:pPr marL="0" lvl="0" indent="0">
              <a:spcBef>
                <a:spcPts val="600"/>
              </a:spcBef>
              <a:spcAft>
                <a:spcPts val="300"/>
              </a:spcAft>
              <a:buNone/>
            </a:pPr>
            <a:r>
              <a:rPr lang="en-US" sz="2000" dirty="0">
                <a:latin typeface="+mj-lt"/>
              </a:rPr>
              <a:t>Package Management:</a:t>
            </a:r>
          </a:p>
          <a:p>
            <a:pPr marL="342900" lvl="1" indent="-188913">
              <a:spcBef>
                <a:spcPts val="600"/>
              </a:spcBef>
              <a:spcAft>
                <a:spcPts val="300"/>
              </a:spcAft>
            </a:pPr>
            <a:r>
              <a:rPr lang="en-US" sz="2000" dirty="0">
                <a:cs typeface="Segoe UI" panose="020B0502040204020203" pitchFamily="34" charset="0"/>
              </a:rPr>
              <a:t>Unique source of binary components</a:t>
            </a:r>
          </a:p>
          <a:p>
            <a:pPr marL="342900" lvl="1" indent="-188913">
              <a:spcBef>
                <a:spcPts val="600"/>
              </a:spcBef>
              <a:spcAft>
                <a:spcPts val="300"/>
              </a:spcAft>
            </a:pPr>
            <a:r>
              <a:rPr lang="en-US" sz="2000" dirty="0">
                <a:cs typeface="Segoe UI" panose="020B0502040204020203" pitchFamily="34" charset="0"/>
              </a:rPr>
              <a:t>Create a local cache of approved components</a:t>
            </a:r>
          </a:p>
          <a:p>
            <a:pPr marL="342900" lvl="1" indent="-188913">
              <a:spcBef>
                <a:spcPts val="600"/>
              </a:spcBef>
              <a:spcAft>
                <a:spcPts val="300"/>
              </a:spcAft>
            </a:pPr>
            <a:r>
              <a:rPr lang="en-US" sz="2000" dirty="0">
                <a:cs typeface="Segoe UI" panose="020B0502040204020203" pitchFamily="34" charset="0"/>
              </a:rPr>
              <a:t>Use Azure Artifacts to share and organize your packages</a:t>
            </a:r>
          </a:p>
          <a:p>
            <a:pPr marL="342900" lvl="1" indent="-188913">
              <a:spcBef>
                <a:spcPts val="600"/>
              </a:spcBef>
              <a:spcAft>
                <a:spcPts val="300"/>
              </a:spcAft>
            </a:pPr>
            <a:r>
              <a:rPr lang="en-US" sz="2000" dirty="0">
                <a:cs typeface="Segoe UI" panose="020B0502040204020203" pitchFamily="34" charset="0"/>
              </a:rPr>
              <a:t>Package types: NuGet, </a:t>
            </a:r>
            <a:r>
              <a:rPr lang="en-US" sz="2000" dirty="0" err="1">
                <a:cs typeface="Segoe UI" panose="020B0502040204020203" pitchFamily="34" charset="0"/>
              </a:rPr>
              <a:t>npm</a:t>
            </a:r>
            <a:r>
              <a:rPr lang="en-US" sz="2000" dirty="0">
                <a:cs typeface="Segoe UI" panose="020B0502040204020203" pitchFamily="34" charset="0"/>
              </a:rPr>
              <a:t>, Maven, Gradle, Universal, and Python</a:t>
            </a:r>
          </a:p>
          <a:p>
            <a:pPr marL="0" indent="0">
              <a:spcBef>
                <a:spcPts val="600"/>
              </a:spcBef>
              <a:spcAft>
                <a:spcPts val="300"/>
              </a:spcAft>
              <a:buNone/>
            </a:pPr>
            <a:endParaRPr lang="en-US" sz="2000" dirty="0"/>
          </a:p>
        </p:txBody>
      </p:sp>
      <p:sp>
        <p:nvSpPr>
          <p:cNvPr id="7" name="Text Placeholder 6">
            <a:extLst>
              <a:ext uri="{FF2B5EF4-FFF2-40B4-BE49-F238E27FC236}">
                <a16:creationId xmlns:a16="http://schemas.microsoft.com/office/drawing/2014/main" id="{07D04E3E-4DD9-C9AE-B94B-779F267E9197}"/>
              </a:ext>
            </a:extLst>
          </p:cNvPr>
          <p:cNvSpPr>
            <a:spLocks noGrp="1"/>
          </p:cNvSpPr>
          <p:nvPr>
            <p:ph type="body" sz="quarter" idx="20"/>
          </p:nvPr>
        </p:nvSpPr>
        <p:spPr>
          <a:xfrm>
            <a:off x="6253664" y="1683658"/>
            <a:ext cx="4980393" cy="4325256"/>
          </a:xfrm>
        </p:spPr>
        <p:txBody>
          <a:bodyPr>
            <a:noAutofit/>
          </a:bodyPr>
          <a:lstStyle/>
          <a:p>
            <a:pPr marL="0" lvl="0" indent="0">
              <a:spcBef>
                <a:spcPts val="600"/>
              </a:spcBef>
              <a:spcAft>
                <a:spcPts val="300"/>
              </a:spcAft>
              <a:buNone/>
            </a:pPr>
            <a:r>
              <a:rPr lang="en-US" sz="2000" dirty="0">
                <a:latin typeface="+mj-lt"/>
              </a:rPr>
              <a:t>Open-Source Software (OSS) Components:</a:t>
            </a:r>
          </a:p>
          <a:p>
            <a:pPr marL="342900" lvl="1" indent="-188913">
              <a:spcBef>
                <a:spcPts val="600"/>
              </a:spcBef>
              <a:spcAft>
                <a:spcPts val="300"/>
              </a:spcAft>
            </a:pPr>
            <a:r>
              <a:rPr lang="en-US" sz="2000" dirty="0">
                <a:cs typeface="Segoe UI" panose="020B0502040204020203" pitchFamily="34" charset="0"/>
              </a:rPr>
              <a:t>Reused dependencies can have security vulnerabilities</a:t>
            </a:r>
          </a:p>
          <a:p>
            <a:pPr marL="342900" lvl="1" indent="-188913">
              <a:spcBef>
                <a:spcPts val="600"/>
              </a:spcBef>
              <a:spcAft>
                <a:spcPts val="300"/>
              </a:spcAft>
            </a:pPr>
            <a:r>
              <a:rPr lang="en-US" sz="2000" dirty="0">
                <a:cs typeface="Segoe UI" panose="020B0502040204020203" pitchFamily="34" charset="0"/>
              </a:rPr>
              <a:t>Ensure you have the latest version</a:t>
            </a:r>
          </a:p>
          <a:p>
            <a:pPr marL="342900" lvl="1" indent="-188913">
              <a:spcBef>
                <a:spcPts val="600"/>
              </a:spcBef>
              <a:spcAft>
                <a:spcPts val="300"/>
              </a:spcAft>
            </a:pPr>
            <a:r>
              <a:rPr lang="en-US" sz="2000" dirty="0">
                <a:cs typeface="Segoe UI" panose="020B0502040204020203" pitchFamily="34" charset="0"/>
              </a:rPr>
              <a:t>Check for the correct binaries</a:t>
            </a:r>
          </a:p>
          <a:p>
            <a:pPr marL="342900" lvl="1" indent="-188913">
              <a:spcBef>
                <a:spcPts val="600"/>
              </a:spcBef>
              <a:spcAft>
                <a:spcPts val="300"/>
              </a:spcAft>
            </a:pPr>
            <a:r>
              <a:rPr lang="en-US" sz="2000" dirty="0">
                <a:cs typeface="Segoe UI" panose="020B0502040204020203" pitchFamily="34" charset="0"/>
              </a:rPr>
              <a:t>Promptly address vulnerabilities </a:t>
            </a:r>
          </a:p>
          <a:p>
            <a:pPr marL="342900" lvl="1" indent="-188913">
              <a:spcBef>
                <a:spcPts val="600"/>
              </a:spcBef>
              <a:spcAft>
                <a:spcPts val="300"/>
              </a:spcAft>
            </a:pPr>
            <a:r>
              <a:rPr lang="en-US" sz="2000" dirty="0">
                <a:cs typeface="Segoe UI" panose="020B0502040204020203" pitchFamily="34" charset="0"/>
              </a:rPr>
              <a:t>Analyzing the software to determine its composition can help mitigate potential vulnerabilities</a:t>
            </a:r>
          </a:p>
          <a:p>
            <a:pPr marL="342900" lvl="1" indent="-188913">
              <a:spcBef>
                <a:spcPts val="600"/>
              </a:spcBef>
              <a:spcAft>
                <a:spcPts val="300"/>
              </a:spcAft>
            </a:pPr>
            <a:r>
              <a:rPr lang="en-US" sz="2000" dirty="0">
                <a:cs typeface="Segoe UI" panose="020B0502040204020203" pitchFamily="34" charset="0"/>
              </a:rPr>
              <a:t>Scanning tools discussed in the next Learning Path</a:t>
            </a:r>
            <a:endParaRPr lang="en-IN" sz="2000" dirty="0">
              <a:cs typeface="Segoe UI" panose="020B0502040204020203" pitchFamily="34" charset="0"/>
            </a:endParaRPr>
          </a:p>
          <a:p>
            <a:pPr>
              <a:spcBef>
                <a:spcPts val="600"/>
              </a:spcBef>
            </a:pPr>
            <a:endParaRPr lang="en-US" sz="2000" dirty="0"/>
          </a:p>
        </p:txBody>
      </p:sp>
    </p:spTree>
    <p:extLst>
      <p:ext uri="{BB962C8B-B14F-4D97-AF65-F5344CB8AC3E}">
        <p14:creationId xmlns:p14="http://schemas.microsoft.com/office/powerpoint/2010/main" val="36882349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026248-DA5B-2319-0C2C-4D6109F64A18}"/>
              </a:ext>
            </a:extLst>
          </p:cNvPr>
          <p:cNvSpPr>
            <a:spLocks noGrp="1"/>
          </p:cNvSpPr>
          <p:nvPr>
            <p:ph type="title"/>
          </p:nvPr>
        </p:nvSpPr>
        <p:spPr>
          <a:xfrm>
            <a:off x="588262" y="585216"/>
            <a:ext cx="11011600" cy="492443"/>
          </a:xfrm>
        </p:spPr>
        <p:txBody>
          <a:bodyPr/>
          <a:lstStyle/>
          <a:p>
            <a:r>
              <a:rPr lang="en-US" dirty="0"/>
              <a:t>Implement GitHub </a:t>
            </a:r>
            <a:r>
              <a:rPr lang="en-US" dirty="0" err="1"/>
              <a:t>Dependabot</a:t>
            </a:r>
            <a:r>
              <a:rPr lang="en-US" dirty="0"/>
              <a:t> alerts and security updates</a:t>
            </a:r>
          </a:p>
        </p:txBody>
      </p:sp>
      <p:sp>
        <p:nvSpPr>
          <p:cNvPr id="7" name="Oval 6">
            <a:extLst>
              <a:ext uri="{FF2B5EF4-FFF2-40B4-BE49-F238E27FC236}">
                <a16:creationId xmlns:a16="http://schemas.microsoft.com/office/drawing/2014/main" id="{7FA723BF-2F83-CBB1-B490-4100CFA8CA1B}"/>
              </a:ext>
            </a:extLst>
          </p:cNvPr>
          <p:cNvSpPr>
            <a:spLocks/>
          </p:cNvSpPr>
          <p:nvPr/>
        </p:nvSpPr>
        <p:spPr bwMode="auto">
          <a:xfrm>
            <a:off x="631902" y="1945155"/>
            <a:ext cx="490056" cy="490056"/>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8" name="Text Placeholder 7">
            <a:extLst>
              <a:ext uri="{FF2B5EF4-FFF2-40B4-BE49-F238E27FC236}">
                <a16:creationId xmlns:a16="http://schemas.microsoft.com/office/drawing/2014/main" id="{F6EB285B-A73B-8CDA-45B6-430FEBE8B103}"/>
              </a:ext>
            </a:extLst>
          </p:cNvPr>
          <p:cNvSpPr txBox="1">
            <a:spLocks/>
          </p:cNvSpPr>
          <p:nvPr/>
        </p:nvSpPr>
        <p:spPr>
          <a:xfrm>
            <a:off x="1216058" y="1990129"/>
            <a:ext cx="10383806" cy="400110"/>
          </a:xfrm>
          <a:prstGeom prst="rect">
            <a:avLst/>
          </a:prstGeom>
        </p:spPr>
        <p:txBody>
          <a:bodyPr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Check for updates</a:t>
            </a:r>
          </a:p>
        </p:txBody>
      </p:sp>
      <p:sp>
        <p:nvSpPr>
          <p:cNvPr id="9" name="Oval 8">
            <a:extLst>
              <a:ext uri="{FF2B5EF4-FFF2-40B4-BE49-F238E27FC236}">
                <a16:creationId xmlns:a16="http://schemas.microsoft.com/office/drawing/2014/main" id="{F6870667-716E-7A89-0FB6-03C9ECECEBA1}"/>
              </a:ext>
            </a:extLst>
          </p:cNvPr>
          <p:cNvSpPr>
            <a:spLocks/>
          </p:cNvSpPr>
          <p:nvPr/>
        </p:nvSpPr>
        <p:spPr bwMode="auto">
          <a:xfrm>
            <a:off x="631902" y="2767080"/>
            <a:ext cx="490056" cy="490056"/>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10" name="Text Placeholder 7">
            <a:extLst>
              <a:ext uri="{FF2B5EF4-FFF2-40B4-BE49-F238E27FC236}">
                <a16:creationId xmlns:a16="http://schemas.microsoft.com/office/drawing/2014/main" id="{7D5C0E91-9282-E57A-82DA-14C41E9CAE7A}"/>
              </a:ext>
            </a:extLst>
          </p:cNvPr>
          <p:cNvSpPr txBox="1">
            <a:spLocks/>
          </p:cNvSpPr>
          <p:nvPr/>
        </p:nvSpPr>
        <p:spPr>
          <a:xfrm>
            <a:off x="1216058" y="2812053"/>
            <a:ext cx="10383806" cy="400110"/>
          </a:xfrm>
          <a:prstGeom prst="rect">
            <a:avLst/>
          </a:prstGeom>
        </p:spPr>
        <p:txBody>
          <a:bodyPr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Alerts</a:t>
            </a:r>
          </a:p>
        </p:txBody>
      </p:sp>
      <p:sp>
        <p:nvSpPr>
          <p:cNvPr id="11" name="Oval 10">
            <a:extLst>
              <a:ext uri="{FF2B5EF4-FFF2-40B4-BE49-F238E27FC236}">
                <a16:creationId xmlns:a16="http://schemas.microsoft.com/office/drawing/2014/main" id="{D693688C-064B-B107-044C-1840C0719F78}"/>
              </a:ext>
            </a:extLst>
          </p:cNvPr>
          <p:cNvSpPr>
            <a:spLocks/>
          </p:cNvSpPr>
          <p:nvPr/>
        </p:nvSpPr>
        <p:spPr bwMode="auto">
          <a:xfrm>
            <a:off x="631902" y="3589005"/>
            <a:ext cx="490056" cy="490056"/>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2" name="Text Placeholder 7">
            <a:extLst>
              <a:ext uri="{FF2B5EF4-FFF2-40B4-BE49-F238E27FC236}">
                <a16:creationId xmlns:a16="http://schemas.microsoft.com/office/drawing/2014/main" id="{9AB8B1C5-EA11-6575-4367-AD293CB0C902}"/>
              </a:ext>
            </a:extLst>
          </p:cNvPr>
          <p:cNvSpPr txBox="1">
            <a:spLocks/>
          </p:cNvSpPr>
          <p:nvPr/>
        </p:nvSpPr>
        <p:spPr>
          <a:xfrm>
            <a:off x="1216058" y="3633978"/>
            <a:ext cx="10383806" cy="400110"/>
          </a:xfrm>
          <a:prstGeom prst="rect">
            <a:avLst/>
          </a:prstGeom>
        </p:spPr>
        <p:txBody>
          <a:bodyPr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Automated pull requests</a:t>
            </a:r>
          </a:p>
        </p:txBody>
      </p:sp>
      <p:sp>
        <p:nvSpPr>
          <p:cNvPr id="3" name="Oval 2">
            <a:extLst>
              <a:ext uri="{FF2B5EF4-FFF2-40B4-BE49-F238E27FC236}">
                <a16:creationId xmlns:a16="http://schemas.microsoft.com/office/drawing/2014/main" id="{7E3E8A83-E9AD-8602-1DCF-E9554327FA9B}"/>
              </a:ext>
            </a:extLst>
          </p:cNvPr>
          <p:cNvSpPr>
            <a:spLocks/>
          </p:cNvSpPr>
          <p:nvPr/>
        </p:nvSpPr>
        <p:spPr bwMode="auto">
          <a:xfrm>
            <a:off x="631902" y="4410930"/>
            <a:ext cx="490056" cy="490056"/>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4</a:t>
            </a:r>
          </a:p>
        </p:txBody>
      </p:sp>
      <p:sp>
        <p:nvSpPr>
          <p:cNvPr id="6" name="Text Placeholder 7">
            <a:extLst>
              <a:ext uri="{FF2B5EF4-FFF2-40B4-BE49-F238E27FC236}">
                <a16:creationId xmlns:a16="http://schemas.microsoft.com/office/drawing/2014/main" id="{4DFEAE4E-A665-7918-BBF3-FF6094599186}"/>
              </a:ext>
            </a:extLst>
          </p:cNvPr>
          <p:cNvSpPr txBox="1">
            <a:spLocks/>
          </p:cNvSpPr>
          <p:nvPr/>
        </p:nvSpPr>
        <p:spPr>
          <a:xfrm>
            <a:off x="1216058" y="4455903"/>
            <a:ext cx="10383806" cy="400110"/>
          </a:xfrm>
          <a:prstGeom prst="rect">
            <a:avLst/>
          </a:prstGeom>
        </p:spPr>
        <p:txBody>
          <a:bodyPr lIns="91440" tIns="45720" rIns="91440" bIns="45720" anchor="ct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Review and triage</a:t>
            </a:r>
          </a:p>
        </p:txBody>
      </p:sp>
    </p:spTree>
    <p:extLst>
      <p:ext uri="{BB962C8B-B14F-4D97-AF65-F5344CB8AC3E}">
        <p14:creationId xmlns:p14="http://schemas.microsoft.com/office/powerpoint/2010/main" val="40326099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17EED-3A70-BA8F-51BC-C7BCA13A0552}"/>
              </a:ext>
            </a:extLst>
          </p:cNvPr>
          <p:cNvSpPr>
            <a:spLocks noGrp="1"/>
          </p:cNvSpPr>
          <p:nvPr>
            <p:ph type="title"/>
          </p:nvPr>
        </p:nvSpPr>
        <p:spPr>
          <a:xfrm>
            <a:off x="588963" y="585788"/>
            <a:ext cx="11010900" cy="492125"/>
          </a:xfrm>
        </p:spPr>
        <p:txBody>
          <a:bodyPr wrap="none"/>
          <a:lstStyle/>
          <a:p>
            <a:r>
              <a:rPr lang="en-US" dirty="0"/>
              <a:t>Integrate software composition analysis checks into pipelines</a:t>
            </a:r>
          </a:p>
        </p:txBody>
      </p:sp>
      <p:pic>
        <p:nvPicPr>
          <p:cNvPr id="9" name="Picture Placeholder 8" descr="Workflow diagram outlining how a build definition can trigger a static analysis scan of source code">
            <a:extLst>
              <a:ext uri="{FF2B5EF4-FFF2-40B4-BE49-F238E27FC236}">
                <a16:creationId xmlns:a16="http://schemas.microsoft.com/office/drawing/2014/main" id="{5CF60779-416D-CCE5-8F2D-19B964681A00}"/>
              </a:ext>
            </a:extLst>
          </p:cNvPr>
          <p:cNvPicPr>
            <a:picLocks noGrp="1"/>
          </p:cNvPicPr>
          <p:nvPr>
            <p:ph type="pic" sz="quarter" idx="21"/>
          </p:nvPr>
        </p:nvPicPr>
        <p:blipFill rotWithShape="1">
          <a:blip r:embed="rId2"/>
          <a:srcRect l="-5851" t="-2612" r="-5851" b="-2612"/>
          <a:stretch/>
        </p:blipFill>
        <p:spPr>
          <a:xfrm>
            <a:off x="0" y="1152525"/>
            <a:ext cx="12192000" cy="3444875"/>
          </a:xfrm>
          <a:solidFill>
            <a:schemeClr val="bg1"/>
          </a:solidFill>
          <a:ln w="38100">
            <a:solidFill>
              <a:schemeClr val="accent2"/>
            </a:solidFill>
          </a:ln>
        </p:spPr>
      </p:pic>
      <p:sp>
        <p:nvSpPr>
          <p:cNvPr id="12" name="Text Placeholder 5">
            <a:extLst>
              <a:ext uri="{FF2B5EF4-FFF2-40B4-BE49-F238E27FC236}">
                <a16:creationId xmlns:a16="http://schemas.microsoft.com/office/drawing/2014/main" id="{9AAB7EB2-2EE7-2EEF-CBB2-7DAB3DCB5BCB}"/>
              </a:ext>
            </a:extLst>
          </p:cNvPr>
          <p:cNvSpPr txBox="1">
            <a:spLocks/>
          </p:cNvSpPr>
          <p:nvPr/>
        </p:nvSpPr>
        <p:spPr>
          <a:xfrm>
            <a:off x="586389" y="4775200"/>
            <a:ext cx="3577002" cy="939800"/>
          </a:xfrm>
          <a:prstGeom prst="rect">
            <a:avLst/>
          </a:prstGeom>
          <a:noFill/>
        </p:spPr>
        <p:txBody>
          <a:bodyPr vert="horz" wrap="square" lIns="91440" tIns="45720" rIns="91440" bIns="4572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1289050">
              <a:spcBef>
                <a:spcPct val="0"/>
              </a:spcBef>
              <a:buNone/>
            </a:pPr>
            <a:r>
              <a:rPr lang="en-US" sz="1800" i="1" dirty="0">
                <a:solidFill>
                  <a:schemeClr val="tx1"/>
                </a:solidFill>
              </a:rPr>
              <a:t>Pull requests </a:t>
            </a:r>
            <a:r>
              <a:rPr lang="en-US" sz="1800" dirty="0">
                <a:solidFill>
                  <a:schemeClr val="tx1"/>
                </a:solidFill>
              </a:rPr>
              <a:t>are the way DevOps teams submit changes</a:t>
            </a:r>
            <a:endParaRPr lang="en-IN" sz="1800" dirty="0">
              <a:solidFill>
                <a:schemeClr val="tx1"/>
              </a:solidFill>
            </a:endParaRPr>
          </a:p>
        </p:txBody>
      </p:sp>
      <p:sp>
        <p:nvSpPr>
          <p:cNvPr id="13" name="Text Placeholder 6">
            <a:extLst>
              <a:ext uri="{FF2B5EF4-FFF2-40B4-BE49-F238E27FC236}">
                <a16:creationId xmlns:a16="http://schemas.microsoft.com/office/drawing/2014/main" id="{65683B79-69E2-AA70-3D2B-0393B92D8BF8}"/>
              </a:ext>
            </a:extLst>
          </p:cNvPr>
          <p:cNvSpPr txBox="1">
            <a:spLocks/>
          </p:cNvSpPr>
          <p:nvPr/>
        </p:nvSpPr>
        <p:spPr>
          <a:xfrm>
            <a:off x="4325469" y="4775200"/>
            <a:ext cx="3556158" cy="939800"/>
          </a:xfrm>
          <a:prstGeom prst="rect">
            <a:avLst/>
          </a:prstGeom>
          <a:noFill/>
        </p:spPr>
        <p:txBody>
          <a:bodyPr vert="horz" wrap="square" lIns="91440" tIns="45720" rIns="91440" bIns="4572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1289050">
              <a:spcBef>
                <a:spcPct val="0"/>
              </a:spcBef>
              <a:buNone/>
            </a:pPr>
            <a:r>
              <a:rPr lang="en-US" sz="1800" u="sng" dirty="0">
                <a:solidFill>
                  <a:schemeClr val="tx2"/>
                </a:solidFill>
                <a:hlinkClick r:id="rId3"/>
              </a:rPr>
              <a:t>Mend</a:t>
            </a:r>
            <a:r>
              <a:rPr lang="en-US" sz="1800" dirty="0">
                <a:solidFill>
                  <a:schemeClr val="tx1"/>
                </a:solidFill>
              </a:rPr>
              <a:t>, </a:t>
            </a:r>
            <a:r>
              <a:rPr lang="en-US" sz="1800" dirty="0" err="1">
                <a:solidFill>
                  <a:srgbClr val="2D7EF9"/>
                </a:solidFill>
                <a:hlinkClick r:id="rId4">
                  <a:extLst>
                    <a:ext uri="{A12FA001-AC4F-418D-AE19-62706E023703}">
                      <ahyp:hlinkClr xmlns:ahyp="http://schemas.microsoft.com/office/drawing/2018/hyperlinkcolor" val="tx"/>
                    </a:ext>
                  </a:extLst>
                </a:hlinkClick>
              </a:rPr>
              <a:t>Checkmarx</a:t>
            </a:r>
            <a:r>
              <a:rPr lang="en-US" sz="1800" dirty="0">
                <a:solidFill>
                  <a:schemeClr val="tx1"/>
                </a:solidFill>
              </a:rPr>
              <a:t>, </a:t>
            </a:r>
            <a:r>
              <a:rPr lang="en-US" sz="1800" dirty="0">
                <a:solidFill>
                  <a:srgbClr val="2D7EF9"/>
                </a:solidFill>
                <a:hlinkClick r:id="rId5">
                  <a:extLst>
                    <a:ext uri="{A12FA001-AC4F-418D-AE19-62706E023703}">
                      <ahyp:hlinkClr xmlns:ahyp="http://schemas.microsoft.com/office/drawing/2018/hyperlinkcolor" val="tx"/>
                    </a:ext>
                  </a:extLst>
                </a:hlinkClick>
              </a:rPr>
              <a:t>Veracode</a:t>
            </a:r>
            <a:r>
              <a:rPr lang="en-US" sz="1800" dirty="0">
                <a:solidFill>
                  <a:schemeClr val="tx1"/>
                </a:solidFill>
              </a:rPr>
              <a:t>, and </a:t>
            </a:r>
            <a:r>
              <a:rPr lang="en-US" sz="1800" dirty="0">
                <a:solidFill>
                  <a:srgbClr val="2D7EF9"/>
                </a:solidFill>
                <a:hlinkClick r:id="rId6">
                  <a:extLst>
                    <a:ext uri="{A12FA001-AC4F-418D-AE19-62706E023703}">
                      <ahyp:hlinkClr xmlns:ahyp="http://schemas.microsoft.com/office/drawing/2018/hyperlinkcolor" val="tx"/>
                    </a:ext>
                  </a:extLst>
                </a:hlinkClick>
              </a:rPr>
              <a:t>Black Duck by Synopsis</a:t>
            </a:r>
            <a:r>
              <a:rPr lang="en-US" sz="1800" dirty="0">
                <a:solidFill>
                  <a:srgbClr val="2D7EF9"/>
                </a:solidFill>
              </a:rPr>
              <a:t> </a:t>
            </a:r>
            <a:r>
              <a:rPr lang="en-US" sz="1800" dirty="0">
                <a:solidFill>
                  <a:schemeClr val="tx1"/>
                </a:solidFill>
              </a:rPr>
              <a:t>can facilitate incremental scans </a:t>
            </a:r>
            <a:endParaRPr lang="en-IN" sz="1800" dirty="0">
              <a:solidFill>
                <a:schemeClr val="tx1"/>
              </a:solidFill>
            </a:endParaRPr>
          </a:p>
        </p:txBody>
      </p:sp>
      <p:sp>
        <p:nvSpPr>
          <p:cNvPr id="15" name="Text Placeholder 6">
            <a:extLst>
              <a:ext uri="{FF2B5EF4-FFF2-40B4-BE49-F238E27FC236}">
                <a16:creationId xmlns:a16="http://schemas.microsoft.com/office/drawing/2014/main" id="{4303BC83-C346-59F4-983E-772416047B1A}"/>
              </a:ext>
            </a:extLst>
          </p:cNvPr>
          <p:cNvSpPr txBox="1">
            <a:spLocks/>
          </p:cNvSpPr>
          <p:nvPr/>
        </p:nvSpPr>
        <p:spPr>
          <a:xfrm>
            <a:off x="8043705" y="4775200"/>
            <a:ext cx="3556158" cy="939800"/>
          </a:xfrm>
          <a:prstGeom prst="rect">
            <a:avLst/>
          </a:prstGeom>
          <a:noFill/>
        </p:spPr>
        <p:txBody>
          <a:bodyPr vert="horz" wrap="square" lIns="91440" tIns="45720" rIns="91440" bIns="4572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1289050">
              <a:spcBef>
                <a:spcPct val="0"/>
              </a:spcBef>
              <a:buNone/>
            </a:pPr>
            <a:r>
              <a:rPr lang="en-US" sz="1800">
                <a:solidFill>
                  <a:schemeClr val="tx1"/>
                </a:solidFill>
              </a:rPr>
              <a:t>Integrate scanning into a team’s workflow at multiple points along the path</a:t>
            </a:r>
            <a:endParaRPr lang="en-IN" sz="1800" dirty="0">
              <a:solidFill>
                <a:schemeClr val="tx1"/>
              </a:solidFill>
            </a:endParaRPr>
          </a:p>
        </p:txBody>
      </p:sp>
    </p:spTree>
    <p:extLst>
      <p:ext uri="{BB962C8B-B14F-4D97-AF65-F5344CB8AC3E}">
        <p14:creationId xmlns:p14="http://schemas.microsoft.com/office/powerpoint/2010/main" val="36046827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22" name="Text Placeholder 21">
            <a:extLst>
              <a:ext uri="{FF2B5EF4-FFF2-40B4-BE49-F238E27FC236}">
                <a16:creationId xmlns:a16="http://schemas.microsoft.com/office/drawing/2014/main" id="{C9AC2BCB-99CA-DCC4-6DEF-ADCE04D06AAB}"/>
              </a:ext>
            </a:extLst>
          </p:cNvPr>
          <p:cNvSpPr>
            <a:spLocks noGrp="1"/>
          </p:cNvSpPr>
          <p:nvPr>
            <p:ph type="body" sz="quarter" idx="15"/>
          </p:nvPr>
        </p:nvSpPr>
        <p:spPr>
          <a:xfrm>
            <a:off x="586389" y="1818177"/>
            <a:ext cx="11013474" cy="2308324"/>
          </a:xfrm>
        </p:spPr>
        <p:txBody>
          <a:bodyPr vert="horz" wrap="square" lIns="0" tIns="0" rIns="0" bIns="0" rtlCol="0">
            <a:spAutoFit/>
          </a:bodyPr>
          <a:lstStyle/>
          <a:p>
            <a:r>
              <a:rPr lang="en-US" dirty="0"/>
              <a:t>Module 01: Introduction to Secure DevOps.</a:t>
            </a:r>
          </a:p>
          <a:p>
            <a:r>
              <a:rPr lang="en-US" dirty="0"/>
              <a:t>Module 02: Implement open-source software.</a:t>
            </a:r>
          </a:p>
          <a:p>
            <a:r>
              <a:rPr lang="en-US" dirty="0"/>
              <a:t>Module 03: Software Composition Analysis.</a:t>
            </a:r>
          </a:p>
          <a:p>
            <a:r>
              <a:rPr lang="en-US" dirty="0"/>
              <a:t>Module 04: Security Monitoring and Governance.</a:t>
            </a:r>
          </a:p>
          <a:p>
            <a:r>
              <a:rPr lang="en-US" dirty="0"/>
              <a:t>Labs &amp; Learning Path review and takeaways.</a:t>
            </a:r>
          </a:p>
        </p:txBody>
      </p:sp>
    </p:spTree>
    <p:extLst>
      <p:ext uri="{BB962C8B-B14F-4D97-AF65-F5344CB8AC3E}">
        <p14:creationId xmlns:p14="http://schemas.microsoft.com/office/powerpoint/2010/main" val="12393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315931-140D-8213-0D78-F3638AAF94B6}"/>
              </a:ext>
            </a:extLst>
          </p:cNvPr>
          <p:cNvSpPr>
            <a:spLocks noGrp="1"/>
          </p:cNvSpPr>
          <p:nvPr>
            <p:ph type="title"/>
          </p:nvPr>
        </p:nvSpPr>
        <p:spPr>
          <a:xfrm>
            <a:off x="588261" y="585216"/>
            <a:ext cx="10733644" cy="492443"/>
          </a:xfrm>
        </p:spPr>
        <p:txBody>
          <a:bodyPr wrap="square"/>
          <a:lstStyle/>
          <a:p>
            <a:r>
              <a:rPr lang="en-US" dirty="0"/>
              <a:t>Examine tools for assess package security and license rate</a:t>
            </a:r>
          </a:p>
        </p:txBody>
      </p:sp>
      <p:sp>
        <p:nvSpPr>
          <p:cNvPr id="8" name="Text Placeholder 7">
            <a:extLst>
              <a:ext uri="{FF2B5EF4-FFF2-40B4-BE49-F238E27FC236}">
                <a16:creationId xmlns:a16="http://schemas.microsoft.com/office/drawing/2014/main" id="{3A6BDEEC-CD71-91B1-0218-EC184173A997}"/>
              </a:ext>
            </a:extLst>
          </p:cNvPr>
          <p:cNvSpPr>
            <a:spLocks noGrp="1"/>
          </p:cNvSpPr>
          <p:nvPr>
            <p:ph type="body" sz="quarter" idx="15"/>
          </p:nvPr>
        </p:nvSpPr>
        <p:spPr>
          <a:xfrm>
            <a:off x="586390" y="1591056"/>
            <a:ext cx="5217510" cy="787908"/>
          </a:xfrm>
        </p:spPr>
        <p:txBody>
          <a:bodyPr>
            <a:noAutofit/>
          </a:bodyPr>
          <a:lstStyle/>
          <a:p>
            <a:pPr marL="0" indent="0">
              <a:buNone/>
            </a:pPr>
            <a:r>
              <a:rPr lang="en-US" sz="2200" dirty="0">
                <a:solidFill>
                  <a:schemeClr val="tx1"/>
                </a:solidFill>
                <a:latin typeface="+mj-lt"/>
              </a:rPr>
              <a:t>Approach 1: </a:t>
            </a:r>
            <a:br>
              <a:rPr lang="en-US" sz="2200" dirty="0">
                <a:solidFill>
                  <a:schemeClr val="tx1"/>
                </a:solidFill>
                <a:latin typeface="+mj-lt"/>
              </a:rPr>
            </a:br>
            <a:r>
              <a:rPr lang="en-US" sz="2200" dirty="0">
                <a:solidFill>
                  <a:schemeClr val="tx1"/>
                </a:solidFill>
              </a:rPr>
              <a:t>Scan centralized artifact repository</a:t>
            </a:r>
          </a:p>
        </p:txBody>
      </p:sp>
      <p:sp>
        <p:nvSpPr>
          <p:cNvPr id="9" name="Text Placeholder 8">
            <a:extLst>
              <a:ext uri="{FF2B5EF4-FFF2-40B4-BE49-F238E27FC236}">
                <a16:creationId xmlns:a16="http://schemas.microsoft.com/office/drawing/2014/main" id="{6D1DF3D3-D120-27BD-E3DE-E4AFF6B349F3}"/>
              </a:ext>
            </a:extLst>
          </p:cNvPr>
          <p:cNvSpPr>
            <a:spLocks noGrp="1"/>
          </p:cNvSpPr>
          <p:nvPr>
            <p:ph type="body" sz="quarter" idx="20"/>
          </p:nvPr>
        </p:nvSpPr>
        <p:spPr/>
        <p:txBody>
          <a:bodyPr>
            <a:noAutofit/>
          </a:bodyPr>
          <a:lstStyle/>
          <a:p>
            <a:pPr marL="0" indent="0">
              <a:buNone/>
            </a:pPr>
            <a:r>
              <a:rPr lang="en-US" sz="2200" dirty="0">
                <a:solidFill>
                  <a:schemeClr val="tx1"/>
                </a:solidFill>
                <a:latin typeface="+mj-lt"/>
              </a:rPr>
              <a:t>Approach 2: </a:t>
            </a:r>
            <a:br>
              <a:rPr lang="en-US" sz="2200" dirty="0">
                <a:solidFill>
                  <a:schemeClr val="tx1"/>
                </a:solidFill>
                <a:latin typeface="+mj-lt"/>
              </a:rPr>
            </a:br>
            <a:r>
              <a:rPr lang="en-US" sz="2200" dirty="0">
                <a:solidFill>
                  <a:schemeClr val="tx1"/>
                </a:solidFill>
              </a:rPr>
              <a:t>Tooling during build in pipeline</a:t>
            </a:r>
          </a:p>
        </p:txBody>
      </p:sp>
      <p:graphicFrame>
        <p:nvGraphicFramePr>
          <p:cNvPr id="10" name="Table 5">
            <a:extLst>
              <a:ext uri="{FF2B5EF4-FFF2-40B4-BE49-F238E27FC236}">
                <a16:creationId xmlns:a16="http://schemas.microsoft.com/office/drawing/2014/main" id="{70526CE7-9D20-D293-2C9C-1BC46106664D}"/>
              </a:ext>
            </a:extLst>
          </p:cNvPr>
          <p:cNvGraphicFramePr>
            <a:graphicFrameLocks noGrp="1"/>
          </p:cNvGraphicFramePr>
          <p:nvPr>
            <p:extLst>
              <p:ext uri="{D42A27DB-BD31-4B8C-83A1-F6EECF244321}">
                <p14:modId xmlns:p14="http://schemas.microsoft.com/office/powerpoint/2010/main" val="2459216861"/>
              </p:ext>
            </p:extLst>
          </p:nvPr>
        </p:nvGraphicFramePr>
        <p:xfrm>
          <a:off x="584200" y="2725276"/>
          <a:ext cx="11010902" cy="2723024"/>
        </p:xfrm>
        <a:graphic>
          <a:graphicData uri="http://schemas.openxmlformats.org/drawingml/2006/table">
            <a:tbl>
              <a:tblPr firstRow="1" bandRow="1">
                <a:tableStyleId>{5C22544A-7EE6-4342-B048-85BDC9FD1C3A}</a:tableStyleId>
              </a:tblPr>
              <a:tblGrid>
                <a:gridCol w="5505451">
                  <a:extLst>
                    <a:ext uri="{9D8B030D-6E8A-4147-A177-3AD203B41FA5}">
                      <a16:colId xmlns:a16="http://schemas.microsoft.com/office/drawing/2014/main" val="1326493184"/>
                    </a:ext>
                  </a:extLst>
                </a:gridCol>
                <a:gridCol w="5505451">
                  <a:extLst>
                    <a:ext uri="{9D8B030D-6E8A-4147-A177-3AD203B41FA5}">
                      <a16:colId xmlns:a16="http://schemas.microsoft.com/office/drawing/2014/main" val="557119274"/>
                    </a:ext>
                  </a:extLst>
                </a:gridCol>
              </a:tblGrid>
              <a:tr h="680756">
                <a:tc>
                  <a:txBody>
                    <a:bodyPr/>
                    <a:lstStyle/>
                    <a:p>
                      <a:pPr marL="0" marR="0" algn="just">
                        <a:lnSpc>
                          <a:spcPct val="100000"/>
                        </a:lnSpc>
                        <a:spcBef>
                          <a:spcPts val="0"/>
                        </a:spcBef>
                        <a:spcAft>
                          <a:spcPts val="0"/>
                        </a:spcAft>
                      </a:pPr>
                      <a:r>
                        <a:rPr lang="en-US" sz="2200" b="0" dirty="0">
                          <a:solidFill>
                            <a:schemeClr val="tx1"/>
                          </a:solidFill>
                          <a:effectLst/>
                          <a:latin typeface="+mj-lt"/>
                          <a:cs typeface="Segoe UI Semibold" panose="020B0702040204020203" pitchFamily="34" charset="0"/>
                        </a:rPr>
                        <a:t>Tool</a:t>
                      </a:r>
                      <a:endParaRPr lang="en-US" sz="2200" b="0" dirty="0">
                        <a:solidFill>
                          <a:schemeClr val="tx1"/>
                        </a:solidFill>
                        <a:effectLst/>
                        <a:latin typeface="+mj-lt"/>
                        <a:ea typeface="Calibri" panose="020F0502020204030204" pitchFamily="34" charset="0"/>
                        <a:cs typeface="Segoe UI Semibold" panose="020B0702040204020203" pitchFamily="34" charset="0"/>
                      </a:endParaRPr>
                    </a:p>
                  </a:txBody>
                  <a:tcPr marL="182880" marR="182880" marT="137160" marB="13716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E9D88"/>
                    </a:solidFill>
                  </a:tcPr>
                </a:tc>
                <a:tc>
                  <a:txBody>
                    <a:bodyPr/>
                    <a:lstStyle/>
                    <a:p>
                      <a:pPr marL="0" marR="0" algn="just">
                        <a:lnSpc>
                          <a:spcPct val="100000"/>
                        </a:lnSpc>
                        <a:spcBef>
                          <a:spcPts val="0"/>
                        </a:spcBef>
                        <a:spcAft>
                          <a:spcPts val="0"/>
                        </a:spcAft>
                      </a:pPr>
                      <a:r>
                        <a:rPr lang="en-US" sz="2200" b="0" dirty="0">
                          <a:solidFill>
                            <a:schemeClr val="tx1"/>
                          </a:solidFill>
                          <a:effectLst/>
                          <a:latin typeface="+mj-lt"/>
                          <a:cs typeface="Segoe UI Semibold" panose="020B0702040204020203" pitchFamily="34" charset="0"/>
                        </a:rPr>
                        <a:t>Type</a:t>
                      </a:r>
                      <a:endParaRPr lang="en-US" sz="2200" b="0" dirty="0">
                        <a:solidFill>
                          <a:schemeClr val="tx1"/>
                        </a:solidFill>
                        <a:effectLst/>
                        <a:latin typeface="+mj-lt"/>
                        <a:ea typeface="Calibri" panose="020F0502020204030204" pitchFamily="34" charset="0"/>
                        <a:cs typeface="Segoe UI Semibold" panose="020B0702040204020203" pitchFamily="34" charset="0"/>
                      </a:endParaRPr>
                    </a:p>
                  </a:txBody>
                  <a:tcPr marL="182880" marR="182880" marT="137160" marB="13716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88DC"/>
                    </a:solidFill>
                  </a:tcPr>
                </a:tc>
                <a:extLst>
                  <a:ext uri="{0D108BD9-81ED-4DB2-BD59-A6C34878D82A}">
                    <a16:rowId xmlns:a16="http://schemas.microsoft.com/office/drawing/2014/main" val="2299537693"/>
                  </a:ext>
                </a:extLst>
              </a:tr>
              <a:tr h="680756">
                <a:tc>
                  <a:txBody>
                    <a:bodyPr/>
                    <a:lstStyle/>
                    <a:p>
                      <a:pPr marL="0" marR="0" algn="just" defTabSz="932742" rtl="0" eaLnBrk="1" latinLnBrk="0" hangingPunct="1">
                        <a:lnSpc>
                          <a:spcPct val="100000"/>
                        </a:lnSpc>
                        <a:spcBef>
                          <a:spcPts val="0"/>
                        </a:spcBef>
                        <a:spcAft>
                          <a:spcPts val="0"/>
                        </a:spcAft>
                      </a:pPr>
                      <a:r>
                        <a:rPr lang="en-US" sz="1800" b="0" kern="1200" dirty="0">
                          <a:solidFill>
                            <a:schemeClr val="tx1"/>
                          </a:solidFill>
                          <a:effectLst/>
                          <a:latin typeface="+mn-lt"/>
                          <a:ea typeface="Calibri" panose="020F0502020204030204" pitchFamily="34" charset="0"/>
                          <a:cs typeface="Segoe UI Semilight" panose="020B0402040204020203" pitchFamily="34" charset="0"/>
                        </a:rPr>
                        <a:t>Artifactory</a:t>
                      </a:r>
                    </a:p>
                  </a:txBody>
                  <a:tcPr marL="182880" marR="182880" marT="137160" marB="13716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932742" rtl="0" eaLnBrk="1" fontAlgn="auto" latinLnBrk="0" hangingPunct="1">
                        <a:lnSpc>
                          <a:spcPct val="100000"/>
                        </a:lnSpc>
                        <a:spcBef>
                          <a:spcPts val="0"/>
                        </a:spcBef>
                        <a:spcAft>
                          <a:spcPts val="0"/>
                        </a:spcAft>
                        <a:buClrTx/>
                        <a:buSzTx/>
                        <a:buFontTx/>
                        <a:buNone/>
                        <a:tabLst/>
                        <a:defRPr/>
                      </a:pPr>
                      <a:r>
                        <a:rPr lang="en-US" sz="1800" b="0">
                          <a:solidFill>
                            <a:schemeClr val="tx1"/>
                          </a:solidFill>
                          <a:effectLst/>
                          <a:latin typeface="+mn-lt"/>
                          <a:cs typeface="Segoe UI Semibold" panose="020B0702040204020203" pitchFamily="34" charset="0"/>
                        </a:rPr>
                        <a:t>Artifact repository</a:t>
                      </a:r>
                      <a:endParaRPr lang="en-US" sz="1800" b="0">
                        <a:solidFill>
                          <a:schemeClr val="tx1"/>
                        </a:solidFill>
                        <a:effectLst/>
                        <a:latin typeface="+mn-lt"/>
                        <a:ea typeface="Calibri" panose="020F0502020204030204" pitchFamily="34" charset="0"/>
                        <a:cs typeface="Segoe UI Semibold" panose="020B0702040204020203" pitchFamily="34" charset="0"/>
                      </a:endParaRPr>
                    </a:p>
                  </a:txBody>
                  <a:tcPr marL="182880" marR="182880" marT="137160" marB="13716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83527"/>
                  </a:ext>
                </a:extLst>
              </a:tr>
              <a:tr h="680756">
                <a:tc>
                  <a:txBody>
                    <a:bodyPr/>
                    <a:lstStyle/>
                    <a:p>
                      <a:pPr marL="0" marR="0" algn="just">
                        <a:lnSpc>
                          <a:spcPct val="100000"/>
                        </a:lnSpc>
                        <a:spcBef>
                          <a:spcPts val="0"/>
                        </a:spcBef>
                        <a:spcAft>
                          <a:spcPts val="0"/>
                        </a:spcAft>
                      </a:pPr>
                      <a:r>
                        <a:rPr lang="en-US" sz="1800" b="0" dirty="0">
                          <a:solidFill>
                            <a:schemeClr val="tx1"/>
                          </a:solidFill>
                          <a:effectLst/>
                          <a:latin typeface="+mn-lt"/>
                          <a:ea typeface="Calibri" panose="020F0502020204030204" pitchFamily="34" charset="0"/>
                          <a:cs typeface="Segoe UI Semilight" panose="020B0402040204020203" pitchFamily="34" charset="0"/>
                        </a:rPr>
                        <a:t>SonarQube</a:t>
                      </a:r>
                    </a:p>
                  </a:txBody>
                  <a:tcPr marL="182880" marR="182880" marT="137160" marB="13716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932742"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Segoe UI Semibold" panose="020B0702040204020203" pitchFamily="34" charset="0"/>
                        </a:rPr>
                        <a:t>Static code analysis tool</a:t>
                      </a:r>
                      <a:endParaRPr lang="en-US" sz="1800" b="0" kern="1200" dirty="0">
                        <a:solidFill>
                          <a:schemeClr val="tx1"/>
                        </a:solidFill>
                        <a:effectLst/>
                        <a:latin typeface="+mn-lt"/>
                        <a:ea typeface="Calibri" panose="020F0502020204030204" pitchFamily="34" charset="0"/>
                        <a:cs typeface="Segoe UI Semibold" panose="020B0702040204020203" pitchFamily="34" charset="0"/>
                      </a:endParaRPr>
                    </a:p>
                  </a:txBody>
                  <a:tcPr marL="182880" marR="182880" marT="137160" marB="13716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77362414"/>
                  </a:ext>
                </a:extLst>
              </a:tr>
              <a:tr h="680756">
                <a:tc>
                  <a:txBody>
                    <a:bodyPr/>
                    <a:lstStyle/>
                    <a:p>
                      <a:pPr marL="0" marR="0" algn="just">
                        <a:lnSpc>
                          <a:spcPct val="100000"/>
                        </a:lnSpc>
                        <a:spcBef>
                          <a:spcPts val="0"/>
                        </a:spcBef>
                        <a:spcAft>
                          <a:spcPts val="0"/>
                        </a:spcAft>
                      </a:pPr>
                      <a:r>
                        <a:rPr lang="en-US" sz="1800" b="0" dirty="0">
                          <a:solidFill>
                            <a:schemeClr val="tx1"/>
                          </a:solidFill>
                          <a:effectLst/>
                          <a:latin typeface="+mn-lt"/>
                          <a:ea typeface="Calibri" panose="020F0502020204030204" pitchFamily="34" charset="0"/>
                          <a:cs typeface="Segoe UI Semilight" panose="020B0402040204020203" pitchFamily="34" charset="0"/>
                        </a:rPr>
                        <a:t>Mend Bolt</a:t>
                      </a:r>
                    </a:p>
                  </a:txBody>
                  <a:tcPr marL="182880" marR="182880" marT="137160" marB="13716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932742" rtl="0" eaLnBrk="1" fontAlgn="auto" latinLnBrk="0" hangingPunct="1">
                        <a:lnSpc>
                          <a:spcPct val="100000"/>
                        </a:lnSpc>
                        <a:spcBef>
                          <a:spcPts val="0"/>
                        </a:spcBef>
                        <a:spcAft>
                          <a:spcPts val="0"/>
                        </a:spcAft>
                        <a:buClrTx/>
                        <a:buSzTx/>
                        <a:buFontTx/>
                        <a:buNone/>
                        <a:tabLst/>
                        <a:defRPr/>
                      </a:pPr>
                      <a:r>
                        <a:rPr lang="en-US" sz="1800" b="0" dirty="0">
                          <a:solidFill>
                            <a:schemeClr val="tx1"/>
                          </a:solidFill>
                          <a:effectLst/>
                          <a:latin typeface="+mn-lt"/>
                          <a:ea typeface="Calibri" panose="020F0502020204030204" pitchFamily="34" charset="0"/>
                          <a:cs typeface="Segoe UI Semilight" panose="020B0402040204020203" pitchFamily="34" charset="0"/>
                        </a:rPr>
                        <a:t>Build scanning</a:t>
                      </a:r>
                    </a:p>
                  </a:txBody>
                  <a:tcPr marL="182880" marR="182880" marT="137160" marB="13716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741595"/>
                  </a:ext>
                </a:extLst>
              </a:tr>
            </a:tbl>
          </a:graphicData>
        </a:graphic>
      </p:graphicFrame>
    </p:spTree>
    <p:extLst>
      <p:ext uri="{BB962C8B-B14F-4D97-AF65-F5344CB8AC3E}">
        <p14:creationId xmlns:p14="http://schemas.microsoft.com/office/powerpoint/2010/main" val="13355248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16F556-3F7B-FDBC-D547-0957178D2F5B}"/>
              </a:ext>
            </a:extLst>
          </p:cNvPr>
          <p:cNvSpPr>
            <a:spLocks noGrp="1"/>
          </p:cNvSpPr>
          <p:nvPr>
            <p:ph type="title"/>
          </p:nvPr>
        </p:nvSpPr>
        <p:spPr>
          <a:xfrm>
            <a:off x="569911" y="2769057"/>
            <a:ext cx="6345239" cy="1231106"/>
          </a:xfrm>
        </p:spPr>
        <p:txBody>
          <a:bodyPr/>
          <a:lstStyle/>
          <a:p>
            <a:r>
              <a:rPr lang="en-US" dirty="0"/>
              <a:t>Module 04: Security Monitoring and Governance</a:t>
            </a:r>
          </a:p>
        </p:txBody>
      </p:sp>
    </p:spTree>
    <p:extLst>
      <p:ext uri="{BB962C8B-B14F-4D97-AF65-F5344CB8AC3E}">
        <p14:creationId xmlns:p14="http://schemas.microsoft.com/office/powerpoint/2010/main" val="383410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936DE6-0D3C-670C-9DA5-32535AAA1C1B}"/>
              </a:ext>
            </a:extLst>
          </p:cNvPr>
          <p:cNvSpPr>
            <a:spLocks noGrp="1"/>
          </p:cNvSpPr>
          <p:nvPr>
            <p:ph type="title"/>
          </p:nvPr>
        </p:nvSpPr>
        <p:spPr/>
        <p:txBody>
          <a:bodyPr wrap="square"/>
          <a:lstStyle/>
          <a:p>
            <a:r>
              <a:rPr lang="en-US" dirty="0"/>
              <a:t>Implement pipeline security</a:t>
            </a:r>
          </a:p>
        </p:txBody>
      </p:sp>
      <p:sp>
        <p:nvSpPr>
          <p:cNvPr id="16" name="Text Placeholder 15">
            <a:extLst>
              <a:ext uri="{FF2B5EF4-FFF2-40B4-BE49-F238E27FC236}">
                <a16:creationId xmlns:a16="http://schemas.microsoft.com/office/drawing/2014/main" id="{B0404682-498D-BB7A-5AE0-18C63E5BE4BC}"/>
              </a:ext>
            </a:extLst>
          </p:cNvPr>
          <p:cNvSpPr>
            <a:spLocks noGrp="1"/>
          </p:cNvSpPr>
          <p:nvPr>
            <p:ph type="body" sz="quarter" idx="17"/>
          </p:nvPr>
        </p:nvSpPr>
        <p:spPr>
          <a:xfrm>
            <a:off x="584199" y="1386766"/>
            <a:ext cx="11011601" cy="338554"/>
          </a:xfrm>
        </p:spPr>
        <p:txBody>
          <a:bodyPr/>
          <a:lstStyle/>
          <a:p>
            <a:r>
              <a:rPr lang="en-US" sz="2200" dirty="0"/>
              <a:t>Use traditional operational methods for protecting identities and assets</a:t>
            </a:r>
          </a:p>
        </p:txBody>
      </p:sp>
      <p:sp>
        <p:nvSpPr>
          <p:cNvPr id="12" name="TextBox 11">
            <a:extLst>
              <a:ext uri="{FF2B5EF4-FFF2-40B4-BE49-F238E27FC236}">
                <a16:creationId xmlns:a16="http://schemas.microsoft.com/office/drawing/2014/main" id="{082584DE-D7EF-6115-B5A4-68D349FEF6BF}"/>
              </a:ext>
            </a:extLst>
          </p:cNvPr>
          <p:cNvSpPr txBox="1">
            <a:spLocks/>
          </p:cNvSpPr>
          <p:nvPr/>
        </p:nvSpPr>
        <p:spPr>
          <a:xfrm>
            <a:off x="592138" y="2034427"/>
            <a:ext cx="6186033" cy="4240961"/>
          </a:xfrm>
          <a:prstGeom prst="rect">
            <a:avLst/>
          </a:prstGeom>
          <a:noFill/>
        </p:spPr>
        <p:txBody>
          <a:bodyPr wrap="square" lIns="0" tIns="0" rIns="0" bIns="0" rtlCol="0" anchor="t" anchorCtr="0">
            <a:noAutofit/>
          </a:bodyPr>
          <a:lstStyle/>
          <a:p>
            <a:pPr marL="285750" lvl="0" indent="-285750" defTabSz="622300">
              <a:spcBef>
                <a:spcPts val="600"/>
              </a:spcBef>
              <a:spcAft>
                <a:spcPts val="600"/>
              </a:spcAft>
              <a:buFont typeface="Arial" panose="020B0604020202020204" pitchFamily="34" charset="0"/>
              <a:buChar char="•"/>
            </a:pPr>
            <a:r>
              <a:rPr lang="en-US" sz="1800" dirty="0">
                <a:latin typeface="+mj-lt"/>
              </a:rPr>
              <a:t>Authentication and Authorization: </a:t>
            </a:r>
            <a:r>
              <a:rPr lang="en-US" sz="1800" dirty="0"/>
              <a:t>Use Multi-Factor  Authentication and Just enough Admin (JEA)</a:t>
            </a:r>
          </a:p>
          <a:p>
            <a:pPr marL="285750" lvl="0" indent="-285750" defTabSz="622300">
              <a:spcBef>
                <a:spcPts val="600"/>
              </a:spcBef>
              <a:spcAft>
                <a:spcPts val="600"/>
              </a:spcAft>
              <a:buFont typeface="Arial" panose="020B0604020202020204" pitchFamily="34" charset="0"/>
              <a:buChar char="•"/>
            </a:pPr>
            <a:r>
              <a:rPr lang="en-US" sz="1800" dirty="0">
                <a:latin typeface="+mj-lt"/>
              </a:rPr>
              <a:t>Use the CI/CD release pipeline</a:t>
            </a:r>
            <a:r>
              <a:rPr lang="en-US" sz="1800" dirty="0"/>
              <a:t>: Use immutable infrastructure and only using your pipeline</a:t>
            </a:r>
          </a:p>
          <a:p>
            <a:pPr marL="285750" lvl="0" indent="-285750" defTabSz="622300">
              <a:spcBef>
                <a:spcPts val="600"/>
              </a:spcBef>
              <a:spcAft>
                <a:spcPts val="600"/>
              </a:spcAft>
              <a:buFont typeface="Arial" panose="020B0604020202020204" pitchFamily="34" charset="0"/>
              <a:buChar char="•"/>
            </a:pPr>
            <a:r>
              <a:rPr lang="en-US" sz="1800" dirty="0">
                <a:latin typeface="+mj-lt"/>
              </a:rPr>
              <a:t>Manage Permissions</a:t>
            </a:r>
            <a:r>
              <a:rPr lang="en-US" sz="1800" dirty="0"/>
              <a:t>: Secure the pipeline using RBAC</a:t>
            </a:r>
          </a:p>
          <a:p>
            <a:pPr marL="285750" lvl="0" indent="-285750" defTabSz="622300">
              <a:spcBef>
                <a:spcPts val="600"/>
              </a:spcBef>
              <a:spcAft>
                <a:spcPts val="600"/>
              </a:spcAft>
              <a:buFont typeface="Arial" panose="020B0604020202020204" pitchFamily="34" charset="0"/>
              <a:buChar char="•"/>
            </a:pPr>
            <a:r>
              <a:rPr lang="en-US" sz="1800" dirty="0">
                <a:latin typeface="+mj-lt"/>
              </a:rPr>
              <a:t>Dynamic Scanning</a:t>
            </a:r>
            <a:r>
              <a:rPr lang="en-US" sz="1800" dirty="0"/>
              <a:t>: Test running apps, such as penetration testing</a:t>
            </a:r>
          </a:p>
        </p:txBody>
      </p:sp>
      <p:pic>
        <p:nvPicPr>
          <p:cNvPr id="17" name="Picture Placeholder 7" descr="Representation of security between the cloud and on-premises workstation">
            <a:extLst>
              <a:ext uri="{FF2B5EF4-FFF2-40B4-BE49-F238E27FC236}">
                <a16:creationId xmlns:a16="http://schemas.microsoft.com/office/drawing/2014/main" id="{CFBD7B94-ECA5-02DB-4448-839435797A51}"/>
              </a:ext>
            </a:extLst>
          </p:cNvPr>
          <p:cNvPicPr>
            <a:picLocks/>
          </p:cNvPicPr>
          <p:nvPr/>
        </p:nvPicPr>
        <p:blipFill rotWithShape="1">
          <a:blip r:embed="rId3"/>
          <a:srcRect l="5610" t="8677" r="5610" b="8677"/>
          <a:stretch/>
        </p:blipFill>
        <p:spPr>
          <a:xfrm>
            <a:off x="7189788" y="2035175"/>
            <a:ext cx="4410075" cy="4240213"/>
          </a:xfrm>
          <a:prstGeom prst="rect">
            <a:avLst/>
          </a:prstGeom>
          <a:solidFill>
            <a:schemeClr val="bg1"/>
          </a:solidFill>
          <a:ln w="38100">
            <a:solidFill>
              <a:schemeClr val="accent2"/>
            </a:solidFill>
          </a:ln>
        </p:spPr>
      </p:pic>
    </p:spTree>
    <p:extLst>
      <p:ext uri="{BB962C8B-B14F-4D97-AF65-F5344CB8AC3E}">
        <p14:creationId xmlns:p14="http://schemas.microsoft.com/office/powerpoint/2010/main" val="9035645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41B4CED-84CE-8DC6-368A-BB8A2EBD54CB}"/>
              </a:ext>
              <a:ext uri="{C183D7F6-B498-43B3-948B-1728B52AA6E4}">
                <adec:decorative xmlns:adec="http://schemas.microsoft.com/office/drawing/2017/decorative" val="1"/>
              </a:ext>
            </a:extLst>
          </p:cNvPr>
          <p:cNvSpPr>
            <a:spLocks/>
          </p:cNvSpPr>
          <p:nvPr/>
        </p:nvSpPr>
        <p:spPr bwMode="auto">
          <a:xfrm>
            <a:off x="7185025" y="1663724"/>
            <a:ext cx="4410776" cy="4240961"/>
          </a:xfrm>
          <a:prstGeom prst="rect">
            <a:avLst/>
          </a:prstGeom>
          <a:solidFill>
            <a:schemeClr val="bg1"/>
          </a:solidFill>
          <a:ln w="38100">
            <a:solidFill>
              <a:schemeClr val="accent2"/>
            </a:solidFill>
          </a:ln>
        </p:spPr>
        <p:txBody>
          <a:bodyPr vert="horz" wrap="square" lIns="0" tIns="0" rIns="0" bIns="0" rtlCol="0" anchor="ctr">
            <a:noAutofit/>
          </a:bodyPr>
          <a:lstStyle/>
          <a:p>
            <a:pPr algn="ctr" defTabSz="932742">
              <a:spcBef>
                <a:spcPct val="20000"/>
              </a:spcBef>
              <a:buSzPct val="90000"/>
            </a:pPr>
            <a:endParaRPr lang="en-US" sz="1800" dirty="0" err="1">
              <a:solidFill>
                <a:schemeClr val="tx1"/>
              </a:solidFill>
              <a:latin typeface="+mj-lt"/>
              <a:cs typeface="Segoe UI Semilight" panose="020B0402040204020203" pitchFamily="34" charset="0"/>
            </a:endParaRPr>
          </a:p>
        </p:txBody>
      </p:sp>
      <p:sp>
        <p:nvSpPr>
          <p:cNvPr id="4" name="Title 3">
            <a:extLst>
              <a:ext uri="{FF2B5EF4-FFF2-40B4-BE49-F238E27FC236}">
                <a16:creationId xmlns:a16="http://schemas.microsoft.com/office/drawing/2014/main" id="{6B936DE6-0D3C-670C-9DA5-32535AAA1C1B}"/>
              </a:ext>
            </a:extLst>
          </p:cNvPr>
          <p:cNvSpPr>
            <a:spLocks noGrp="1"/>
          </p:cNvSpPr>
          <p:nvPr>
            <p:ph type="title"/>
          </p:nvPr>
        </p:nvSpPr>
        <p:spPr/>
        <p:txBody>
          <a:bodyPr wrap="square"/>
          <a:lstStyle/>
          <a:p>
            <a:r>
              <a:rPr lang="en-US" dirty="0"/>
              <a:t>Explore Microsoft Defender for Cloud</a:t>
            </a:r>
          </a:p>
        </p:txBody>
      </p:sp>
      <p:sp>
        <p:nvSpPr>
          <p:cNvPr id="12" name="TextBox 11">
            <a:extLst>
              <a:ext uri="{FF2B5EF4-FFF2-40B4-BE49-F238E27FC236}">
                <a16:creationId xmlns:a16="http://schemas.microsoft.com/office/drawing/2014/main" id="{082584DE-D7EF-6115-B5A4-68D349FEF6BF}"/>
              </a:ext>
            </a:extLst>
          </p:cNvPr>
          <p:cNvSpPr txBox="1">
            <a:spLocks/>
          </p:cNvSpPr>
          <p:nvPr/>
        </p:nvSpPr>
        <p:spPr>
          <a:xfrm>
            <a:off x="592137" y="1663724"/>
            <a:ext cx="6287633" cy="4240961"/>
          </a:xfrm>
          <a:prstGeom prst="rect">
            <a:avLst/>
          </a:prstGeom>
          <a:noFill/>
        </p:spPr>
        <p:txBody>
          <a:bodyPr wrap="square" lIns="0" tIns="0" rIns="0" bIns="0" rtlCol="0" anchor="t" anchorCtr="0">
            <a:noAutofit/>
          </a:bodyPr>
          <a:lstStyle/>
          <a:p>
            <a:pPr marL="285750" indent="-285750" defTabSz="622300">
              <a:spcBef>
                <a:spcPts val="600"/>
              </a:spcBef>
              <a:spcAft>
                <a:spcPts val="600"/>
              </a:spcAft>
              <a:buFont typeface="Arial" panose="020B0604020202020204" pitchFamily="34" charset="0"/>
              <a:buChar char="•"/>
            </a:pPr>
            <a:r>
              <a:rPr lang="en-US" sz="2200" dirty="0"/>
              <a:t>Provide security recommendations</a:t>
            </a:r>
          </a:p>
          <a:p>
            <a:pPr marL="285750" indent="-285750" defTabSz="622300">
              <a:spcBef>
                <a:spcPts val="600"/>
              </a:spcBef>
              <a:spcAft>
                <a:spcPts val="600"/>
              </a:spcAft>
              <a:buFont typeface="Arial" panose="020B0604020202020204" pitchFamily="34" charset="0"/>
              <a:buChar char="•"/>
            </a:pPr>
            <a:r>
              <a:rPr lang="en-IN" sz="2200" dirty="0"/>
              <a:t>Monitor all your services</a:t>
            </a:r>
          </a:p>
          <a:p>
            <a:pPr marL="285750" indent="-285750" defTabSz="622300">
              <a:spcBef>
                <a:spcPts val="600"/>
              </a:spcBef>
              <a:spcAft>
                <a:spcPts val="600"/>
              </a:spcAft>
              <a:buFont typeface="Arial" panose="020B0604020202020204" pitchFamily="34" charset="0"/>
              <a:buChar char="•"/>
            </a:pPr>
            <a:r>
              <a:rPr lang="en-US" sz="2200" dirty="0"/>
              <a:t>Analyze and identify potential attacks</a:t>
            </a:r>
          </a:p>
          <a:p>
            <a:pPr marL="285750" indent="-285750" defTabSz="622300">
              <a:spcBef>
                <a:spcPts val="600"/>
              </a:spcBef>
              <a:spcAft>
                <a:spcPts val="600"/>
              </a:spcAft>
              <a:buFont typeface="Arial" panose="020B0604020202020204" pitchFamily="34" charset="0"/>
              <a:buChar char="•"/>
            </a:pPr>
            <a:r>
              <a:rPr lang="en-US" sz="2200" dirty="0"/>
              <a:t>Supports Windows and Linux operating systems</a:t>
            </a:r>
          </a:p>
          <a:p>
            <a:pPr marL="285750" indent="-285750" defTabSz="622300">
              <a:spcBef>
                <a:spcPts val="600"/>
              </a:spcBef>
              <a:spcAft>
                <a:spcPts val="600"/>
              </a:spcAft>
              <a:buFont typeface="Arial" panose="020B0604020202020204" pitchFamily="34" charset="0"/>
              <a:buChar char="•"/>
            </a:pPr>
            <a:r>
              <a:rPr lang="en-IN" sz="2200" dirty="0"/>
              <a:t>Monitor security settings </a:t>
            </a:r>
          </a:p>
          <a:p>
            <a:pPr marL="285750" indent="-285750" defTabSz="622300">
              <a:spcBef>
                <a:spcPts val="600"/>
              </a:spcBef>
              <a:spcAft>
                <a:spcPts val="600"/>
              </a:spcAft>
              <a:buFont typeface="Arial" panose="020B0604020202020204" pitchFamily="34" charset="0"/>
              <a:buChar char="•"/>
            </a:pPr>
            <a:r>
              <a:rPr lang="en-IN" sz="2200" dirty="0"/>
              <a:t>Use Azure Machine Learning</a:t>
            </a:r>
          </a:p>
          <a:p>
            <a:pPr marL="285750" indent="-285750" defTabSz="622300">
              <a:spcBef>
                <a:spcPts val="600"/>
              </a:spcBef>
              <a:spcAft>
                <a:spcPts val="600"/>
              </a:spcAft>
              <a:buFont typeface="Arial" panose="020B0604020202020204" pitchFamily="34" charset="0"/>
              <a:buChar char="•"/>
            </a:pPr>
            <a:r>
              <a:rPr lang="en-US" sz="2200" dirty="0"/>
              <a:t>Provide just-in-time (JIT) access control</a:t>
            </a:r>
          </a:p>
          <a:p>
            <a:pPr marL="285750" indent="-285750" defTabSz="622300">
              <a:spcBef>
                <a:spcPts val="600"/>
              </a:spcBef>
              <a:spcAft>
                <a:spcPts val="600"/>
              </a:spcAft>
              <a:buFont typeface="Arial" panose="020B0604020202020204" pitchFamily="34" charset="0"/>
              <a:buChar char="•"/>
            </a:pPr>
            <a:r>
              <a:rPr lang="en-US" sz="2200" dirty="0"/>
              <a:t>Available in two pricing tiers</a:t>
            </a:r>
          </a:p>
        </p:txBody>
      </p:sp>
      <p:pic>
        <p:nvPicPr>
          <p:cNvPr id="11" name="Picture 10" descr="Azure security center icon">
            <a:extLst>
              <a:ext uri="{FF2B5EF4-FFF2-40B4-BE49-F238E27FC236}">
                <a16:creationId xmlns:a16="http://schemas.microsoft.com/office/drawing/2014/main" id="{3141A828-3FC5-FA81-026E-4C59BB29BD21}"/>
              </a:ext>
            </a:extLst>
          </p:cNvPr>
          <p:cNvPicPr>
            <a:picLocks noChangeAspect="1"/>
          </p:cNvPicPr>
          <p:nvPr/>
        </p:nvPicPr>
        <p:blipFill rotWithShape="1">
          <a:blip r:embed="rId3"/>
          <a:stretch/>
        </p:blipFill>
        <p:spPr>
          <a:xfrm>
            <a:off x="7884228" y="2142043"/>
            <a:ext cx="3012372" cy="3284322"/>
          </a:xfrm>
          <a:prstGeom prst="rect">
            <a:avLst/>
          </a:prstGeom>
        </p:spPr>
      </p:pic>
    </p:spTree>
    <p:extLst>
      <p:ext uri="{BB962C8B-B14F-4D97-AF65-F5344CB8AC3E}">
        <p14:creationId xmlns:p14="http://schemas.microsoft.com/office/powerpoint/2010/main" val="22627977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BFDF20-0A1D-D49E-2EBF-B9A443A7F898}"/>
              </a:ext>
            </a:extLst>
          </p:cNvPr>
          <p:cNvSpPr>
            <a:spLocks noGrp="1"/>
          </p:cNvSpPr>
          <p:nvPr>
            <p:ph type="title"/>
          </p:nvPr>
        </p:nvSpPr>
        <p:spPr>
          <a:xfrm>
            <a:off x="588262" y="585216"/>
            <a:ext cx="10197150" cy="492443"/>
          </a:xfrm>
        </p:spPr>
        <p:txBody>
          <a:bodyPr wrap="square"/>
          <a:lstStyle/>
          <a:p>
            <a:r>
              <a:rPr lang="en-US" dirty="0"/>
              <a:t>Examine Microsoft Defender for Cloud usage scenarios</a:t>
            </a:r>
          </a:p>
        </p:txBody>
      </p:sp>
      <p:sp>
        <p:nvSpPr>
          <p:cNvPr id="6" name="Text Placeholder 5">
            <a:extLst>
              <a:ext uri="{FF2B5EF4-FFF2-40B4-BE49-F238E27FC236}">
                <a16:creationId xmlns:a16="http://schemas.microsoft.com/office/drawing/2014/main" id="{14C3C92A-20A2-FE25-9B7B-F9BA44AB8A16}"/>
              </a:ext>
            </a:extLst>
          </p:cNvPr>
          <p:cNvSpPr>
            <a:spLocks noGrp="1"/>
          </p:cNvSpPr>
          <p:nvPr>
            <p:ph type="body" sz="quarter" idx="15"/>
          </p:nvPr>
        </p:nvSpPr>
        <p:spPr>
          <a:xfrm>
            <a:off x="586390" y="1533907"/>
            <a:ext cx="5217510" cy="492444"/>
          </a:xfrm>
        </p:spPr>
        <p:txBody>
          <a:bodyPr lIns="91440" tIns="45720" rIns="91440" bIns="45720" anchor="ctr">
            <a:noAutofit/>
          </a:bodyPr>
          <a:lstStyle/>
          <a:p>
            <a:pPr marL="0" indent="0">
              <a:buNone/>
            </a:pPr>
            <a:r>
              <a:rPr lang="en-US" sz="2200" dirty="0">
                <a:latin typeface="+mj-lt"/>
              </a:rPr>
              <a:t>Scenario 1</a:t>
            </a:r>
          </a:p>
        </p:txBody>
      </p:sp>
      <p:sp>
        <p:nvSpPr>
          <p:cNvPr id="8" name="Text Placeholder 5">
            <a:extLst>
              <a:ext uri="{FF2B5EF4-FFF2-40B4-BE49-F238E27FC236}">
                <a16:creationId xmlns:a16="http://schemas.microsoft.com/office/drawing/2014/main" id="{736F7DCC-1F7A-5DA2-5697-65EE275E8931}"/>
              </a:ext>
            </a:extLst>
          </p:cNvPr>
          <p:cNvSpPr txBox="1">
            <a:spLocks/>
          </p:cNvSpPr>
          <p:nvPr/>
        </p:nvSpPr>
        <p:spPr>
          <a:xfrm>
            <a:off x="586390" y="2083500"/>
            <a:ext cx="5217510" cy="4189283"/>
          </a:xfrm>
          <a:prstGeom prst="rect">
            <a:avLst/>
          </a:prstGeom>
          <a:solidFill>
            <a:schemeClr val="bg1"/>
          </a:solidFill>
          <a:ln w="38100">
            <a:solidFill>
              <a:schemeClr val="accent2"/>
            </a:solidFill>
          </a:ln>
        </p:spPr>
        <p:txBody>
          <a:bodyPr vert="horz" wrap="square" lIns="91440" tIns="45720" rIns="91440" bIns="4572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sz="1800" dirty="0">
                <a:solidFill>
                  <a:srgbClr val="000000"/>
                </a:solidFill>
              </a:rPr>
              <a:t>Use Microsoft Defender for Cloud for an incident response</a:t>
            </a:r>
            <a:endParaRPr lang="en-US" sz="1800" b="1" dirty="0">
              <a:solidFill>
                <a:srgbClr val="000000"/>
              </a:solidFill>
            </a:endParaRPr>
          </a:p>
        </p:txBody>
      </p:sp>
      <p:pic>
        <p:nvPicPr>
          <p:cNvPr id="13" name="Picture 12" descr="Process flow from detect to assess to diagnose to stabilize to close">
            <a:extLst>
              <a:ext uri="{FF2B5EF4-FFF2-40B4-BE49-F238E27FC236}">
                <a16:creationId xmlns:a16="http://schemas.microsoft.com/office/drawing/2014/main" id="{A3FCCD11-E4E2-B12A-E826-92CEFE571F5A}"/>
              </a:ext>
            </a:extLst>
          </p:cNvPr>
          <p:cNvPicPr>
            <a:picLocks noChangeAspect="1"/>
          </p:cNvPicPr>
          <p:nvPr/>
        </p:nvPicPr>
        <p:blipFill>
          <a:blip r:embed="rId3"/>
          <a:stretch>
            <a:fillRect/>
          </a:stretch>
        </p:blipFill>
        <p:spPr>
          <a:xfrm>
            <a:off x="1070650" y="2682872"/>
            <a:ext cx="4248990" cy="1889128"/>
          </a:xfrm>
          <a:prstGeom prst="rect">
            <a:avLst/>
          </a:prstGeom>
        </p:spPr>
      </p:pic>
      <p:sp>
        <p:nvSpPr>
          <p:cNvPr id="10" name="TextBox 9">
            <a:extLst>
              <a:ext uri="{FF2B5EF4-FFF2-40B4-BE49-F238E27FC236}">
                <a16:creationId xmlns:a16="http://schemas.microsoft.com/office/drawing/2014/main" id="{8BA6CA41-BE5E-1D7E-196D-66F0BAAB20A7}"/>
              </a:ext>
            </a:extLst>
          </p:cNvPr>
          <p:cNvSpPr txBox="1">
            <a:spLocks/>
          </p:cNvSpPr>
          <p:nvPr/>
        </p:nvSpPr>
        <p:spPr>
          <a:xfrm>
            <a:off x="736600" y="4738772"/>
            <a:ext cx="4917090" cy="448760"/>
          </a:xfrm>
          <a:prstGeom prst="rect">
            <a:avLst/>
          </a:prstGeom>
          <a:noFill/>
        </p:spPr>
        <p:txBody>
          <a:bodyPr wrap="square" lIns="0" tIns="0" rIns="0" bIns="0" rtlCol="0" anchor="ctr">
            <a:noAutofit/>
          </a:bodyPr>
          <a:lstStyle/>
          <a:p>
            <a:pPr lvl="0" defTabSz="577850">
              <a:spcBef>
                <a:spcPct val="0"/>
              </a:spcBef>
            </a:pPr>
            <a:r>
              <a:rPr lang="en-US" sz="1600" dirty="0">
                <a:latin typeface="+mj-lt"/>
              </a:rPr>
              <a:t>Detect</a:t>
            </a:r>
            <a:r>
              <a:rPr lang="en-US" sz="1600" dirty="0"/>
              <a:t> </a:t>
            </a:r>
            <a:r>
              <a:rPr lang="en-US" sz="1600" dirty="0">
                <a:latin typeface="+mj-lt"/>
              </a:rPr>
              <a:t>–</a:t>
            </a:r>
            <a:r>
              <a:rPr lang="en-US" sz="1600" dirty="0"/>
              <a:t> Verify a high security alert was raised </a:t>
            </a:r>
            <a:endParaRPr lang="en-IN" sz="1600" dirty="0"/>
          </a:p>
        </p:txBody>
      </p:sp>
      <p:sp>
        <p:nvSpPr>
          <p:cNvPr id="11" name="TextBox 10">
            <a:extLst>
              <a:ext uri="{FF2B5EF4-FFF2-40B4-BE49-F238E27FC236}">
                <a16:creationId xmlns:a16="http://schemas.microsoft.com/office/drawing/2014/main" id="{6272CC5B-90FD-BB89-972F-3E160B74EB17}"/>
              </a:ext>
            </a:extLst>
          </p:cNvPr>
          <p:cNvSpPr txBox="1">
            <a:spLocks/>
          </p:cNvSpPr>
          <p:nvPr/>
        </p:nvSpPr>
        <p:spPr>
          <a:xfrm>
            <a:off x="736600" y="5224756"/>
            <a:ext cx="4917090" cy="448760"/>
          </a:xfrm>
          <a:prstGeom prst="rect">
            <a:avLst/>
          </a:prstGeom>
          <a:noFill/>
        </p:spPr>
        <p:txBody>
          <a:bodyPr wrap="square" lIns="0" tIns="0" rIns="0" bIns="0" rtlCol="0" anchor="ctr">
            <a:noAutofit/>
          </a:bodyPr>
          <a:lstStyle/>
          <a:p>
            <a:pPr lvl="0" defTabSz="577850">
              <a:spcBef>
                <a:spcPct val="0"/>
              </a:spcBef>
            </a:pPr>
            <a:r>
              <a:rPr lang="en-US" sz="1600" dirty="0">
                <a:latin typeface="+mj-lt"/>
              </a:rPr>
              <a:t>Access – </a:t>
            </a:r>
            <a:r>
              <a:rPr lang="en-US" sz="1600" dirty="0"/>
              <a:t>Obtain information about the alert</a:t>
            </a:r>
            <a:endParaRPr lang="en-IN" sz="1600" dirty="0"/>
          </a:p>
        </p:txBody>
      </p:sp>
      <p:sp>
        <p:nvSpPr>
          <p:cNvPr id="12" name="TextBox 11">
            <a:extLst>
              <a:ext uri="{FF2B5EF4-FFF2-40B4-BE49-F238E27FC236}">
                <a16:creationId xmlns:a16="http://schemas.microsoft.com/office/drawing/2014/main" id="{3E8DBB46-4198-9A10-AD51-E50D646FE70C}"/>
              </a:ext>
            </a:extLst>
          </p:cNvPr>
          <p:cNvSpPr txBox="1">
            <a:spLocks/>
          </p:cNvSpPr>
          <p:nvPr/>
        </p:nvSpPr>
        <p:spPr>
          <a:xfrm>
            <a:off x="736600" y="5710739"/>
            <a:ext cx="4917090" cy="448760"/>
          </a:xfrm>
          <a:prstGeom prst="rect">
            <a:avLst/>
          </a:prstGeom>
          <a:noFill/>
        </p:spPr>
        <p:txBody>
          <a:bodyPr wrap="square" lIns="0" tIns="0" rIns="0" bIns="0" rtlCol="0" anchor="ctr">
            <a:noAutofit/>
          </a:bodyPr>
          <a:lstStyle/>
          <a:p>
            <a:pPr lvl="0" defTabSz="577850">
              <a:spcBef>
                <a:spcPct val="0"/>
              </a:spcBef>
            </a:pPr>
            <a:r>
              <a:rPr lang="en-US" sz="1600" dirty="0">
                <a:latin typeface="+mj-lt"/>
              </a:rPr>
              <a:t>Diagnose –</a:t>
            </a:r>
            <a:r>
              <a:rPr lang="en-US" sz="1600" dirty="0"/>
              <a:t> Follow the remediation steps</a:t>
            </a:r>
            <a:endParaRPr lang="en-IN" sz="1600" dirty="0"/>
          </a:p>
        </p:txBody>
      </p:sp>
      <p:sp>
        <p:nvSpPr>
          <p:cNvPr id="7" name="Text Placeholder 6">
            <a:extLst>
              <a:ext uri="{FF2B5EF4-FFF2-40B4-BE49-F238E27FC236}">
                <a16:creationId xmlns:a16="http://schemas.microsoft.com/office/drawing/2014/main" id="{9D0F5278-350A-F862-F901-AF34E75150FD}"/>
              </a:ext>
            </a:extLst>
          </p:cNvPr>
          <p:cNvSpPr>
            <a:spLocks noGrp="1"/>
          </p:cNvSpPr>
          <p:nvPr>
            <p:ph type="body" sz="quarter" idx="20"/>
          </p:nvPr>
        </p:nvSpPr>
        <p:spPr>
          <a:xfrm>
            <a:off x="6253664" y="1564686"/>
            <a:ext cx="5187106" cy="430887"/>
          </a:xfrm>
        </p:spPr>
        <p:txBody>
          <a:bodyPr lIns="91440" tIns="45720" rIns="91440" bIns="45720" anchor="ctr"/>
          <a:lstStyle/>
          <a:p>
            <a:pPr marL="0" indent="0">
              <a:buNone/>
            </a:pPr>
            <a:r>
              <a:rPr lang="en-US" sz="2200" dirty="0">
                <a:latin typeface="+mj-lt"/>
              </a:rPr>
              <a:t>Scenario 2</a:t>
            </a:r>
          </a:p>
        </p:txBody>
      </p:sp>
      <p:sp>
        <p:nvSpPr>
          <p:cNvPr id="9" name="Text Placeholder 6">
            <a:extLst>
              <a:ext uri="{FF2B5EF4-FFF2-40B4-BE49-F238E27FC236}">
                <a16:creationId xmlns:a16="http://schemas.microsoft.com/office/drawing/2014/main" id="{F348CBF4-5404-7758-49D5-610158353191}"/>
              </a:ext>
            </a:extLst>
          </p:cNvPr>
          <p:cNvSpPr txBox="1">
            <a:spLocks/>
          </p:cNvSpPr>
          <p:nvPr/>
        </p:nvSpPr>
        <p:spPr>
          <a:xfrm>
            <a:off x="6253664" y="2083501"/>
            <a:ext cx="5187106" cy="4189282"/>
          </a:xfrm>
          <a:prstGeom prst="rect">
            <a:avLst/>
          </a:prstGeom>
          <a:solidFill>
            <a:schemeClr val="bg1"/>
          </a:solidFill>
          <a:ln w="38100">
            <a:solidFill>
              <a:schemeClr val="accent2"/>
            </a:solidFill>
          </a:ln>
        </p:spPr>
        <p:txBody>
          <a:bodyPr vert="horz" wrap="square" lIns="91440" tIns="45720" rIns="91440" bIns="45720" rtlCol="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sz="1800" dirty="0">
                <a:solidFill>
                  <a:srgbClr val="000000"/>
                </a:solidFill>
              </a:rPr>
              <a:t>Use Microsoft Defender for Cloud recommendations to enhance security</a:t>
            </a:r>
            <a:endParaRPr lang="en-US" sz="1800" dirty="0">
              <a:solidFill>
                <a:srgbClr val="000000"/>
              </a:solidFill>
            </a:endParaRPr>
          </a:p>
          <a:p>
            <a:pPr marL="0" indent="0">
              <a:buFont typeface="Arial" panose="020B0604020202020204" pitchFamily="34" charset="0"/>
              <a:buNone/>
            </a:pPr>
            <a:endParaRPr lang="en-US" sz="2000" dirty="0">
              <a:latin typeface="+mj-lt"/>
            </a:endParaRPr>
          </a:p>
        </p:txBody>
      </p:sp>
      <p:sp>
        <p:nvSpPr>
          <p:cNvPr id="15" name="Rectangle 14">
            <a:extLst>
              <a:ext uri="{FF2B5EF4-FFF2-40B4-BE49-F238E27FC236}">
                <a16:creationId xmlns:a16="http://schemas.microsoft.com/office/drawing/2014/main" id="{4FCC4417-0CD3-7E80-9F28-31A7AC854F56}"/>
              </a:ext>
            </a:extLst>
          </p:cNvPr>
          <p:cNvSpPr/>
          <p:nvPr/>
        </p:nvSpPr>
        <p:spPr bwMode="auto">
          <a:xfrm>
            <a:off x="7568374" y="3080211"/>
            <a:ext cx="2557687" cy="697577"/>
          </a:xfrm>
          <a:prstGeom prst="rect">
            <a:avLst/>
          </a:prstGeom>
          <a:solidFill>
            <a:srgbClr val="58585C"/>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dirty="0">
                <a:solidFill>
                  <a:schemeClr val="bg1"/>
                </a:solidFill>
                <a:latin typeface="+mj-lt"/>
                <a:ea typeface="Segoe UI" pitchFamily="34" charset="0"/>
                <a:cs typeface="Segoe UI" pitchFamily="34" charset="0"/>
              </a:rPr>
              <a:t>Security Policy</a:t>
            </a:r>
          </a:p>
        </p:txBody>
      </p:sp>
      <p:cxnSp>
        <p:nvCxnSpPr>
          <p:cNvPr id="16" name="Straight Arrow Connector 15" descr="Arrow pointing downwards">
            <a:extLst>
              <a:ext uri="{FF2B5EF4-FFF2-40B4-BE49-F238E27FC236}">
                <a16:creationId xmlns:a16="http://schemas.microsoft.com/office/drawing/2014/main" id="{04ADCC96-0A14-77BF-BFFF-A238DC464A66}"/>
              </a:ext>
              <a:ext uri="{C183D7F6-B498-43B3-948B-1728B52AA6E4}">
                <adec:decorative xmlns:adec="http://schemas.microsoft.com/office/drawing/2017/decorative" val="0"/>
              </a:ext>
            </a:extLst>
          </p:cNvPr>
          <p:cNvCxnSpPr>
            <a:cxnSpLocks/>
          </p:cNvCxnSpPr>
          <p:nvPr/>
        </p:nvCxnSpPr>
        <p:spPr>
          <a:xfrm>
            <a:off x="8847217" y="3777788"/>
            <a:ext cx="0" cy="457039"/>
          </a:xfrm>
          <a:prstGeom prst="straightConnector1">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7B0F669-69BD-4C17-17E7-93E5D8524FEB}"/>
              </a:ext>
            </a:extLst>
          </p:cNvPr>
          <p:cNvSpPr/>
          <p:nvPr/>
        </p:nvSpPr>
        <p:spPr bwMode="auto">
          <a:xfrm>
            <a:off x="7568374" y="4234827"/>
            <a:ext cx="2557687" cy="697577"/>
          </a:xfrm>
          <a:prstGeom prst="rect">
            <a:avLst/>
          </a:prstGeom>
          <a:solidFill>
            <a:srgbClr val="58585C"/>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dirty="0">
                <a:solidFill>
                  <a:schemeClr val="bg1"/>
                </a:solidFill>
                <a:latin typeface="+mj-lt"/>
                <a:ea typeface="Segoe UI" pitchFamily="34" charset="0"/>
                <a:cs typeface="Segoe UI" pitchFamily="34" charset="0"/>
              </a:rPr>
              <a:t>Recommendations</a:t>
            </a:r>
          </a:p>
        </p:txBody>
      </p:sp>
      <p:sp>
        <p:nvSpPr>
          <p:cNvPr id="20" name="TextBox 19">
            <a:extLst>
              <a:ext uri="{FF2B5EF4-FFF2-40B4-BE49-F238E27FC236}">
                <a16:creationId xmlns:a16="http://schemas.microsoft.com/office/drawing/2014/main" id="{370891AB-29E0-0EE8-3425-549625306D54}"/>
              </a:ext>
            </a:extLst>
          </p:cNvPr>
          <p:cNvSpPr txBox="1">
            <a:spLocks/>
          </p:cNvSpPr>
          <p:nvPr/>
        </p:nvSpPr>
        <p:spPr>
          <a:xfrm>
            <a:off x="6388672" y="5224756"/>
            <a:ext cx="4917090" cy="448760"/>
          </a:xfrm>
          <a:prstGeom prst="rect">
            <a:avLst/>
          </a:prstGeom>
          <a:noFill/>
        </p:spPr>
        <p:txBody>
          <a:bodyPr wrap="square" lIns="0" tIns="0" rIns="0" bIns="0" rtlCol="0" anchor="ctr">
            <a:noAutofit/>
          </a:bodyPr>
          <a:lstStyle/>
          <a:p>
            <a:pPr defTabSz="577850">
              <a:spcBef>
                <a:spcPct val="0"/>
              </a:spcBef>
            </a:pPr>
            <a:r>
              <a:rPr lang="en-US" sz="1600" dirty="0">
                <a:latin typeface="+mj-lt"/>
              </a:rPr>
              <a:t>Configure </a:t>
            </a:r>
            <a:r>
              <a:rPr lang="en-US" sz="1600" dirty="0"/>
              <a:t>a security policy</a:t>
            </a:r>
            <a:endParaRPr lang="en-IN" sz="1600" dirty="0"/>
          </a:p>
        </p:txBody>
      </p:sp>
      <p:sp>
        <p:nvSpPr>
          <p:cNvPr id="21" name="TextBox 20">
            <a:extLst>
              <a:ext uri="{FF2B5EF4-FFF2-40B4-BE49-F238E27FC236}">
                <a16:creationId xmlns:a16="http://schemas.microsoft.com/office/drawing/2014/main" id="{FE20363F-7080-FD34-F1AD-9D982F39B182}"/>
              </a:ext>
            </a:extLst>
          </p:cNvPr>
          <p:cNvSpPr txBox="1">
            <a:spLocks/>
          </p:cNvSpPr>
          <p:nvPr/>
        </p:nvSpPr>
        <p:spPr>
          <a:xfrm>
            <a:off x="6388672" y="5710739"/>
            <a:ext cx="4917090" cy="448760"/>
          </a:xfrm>
          <a:prstGeom prst="rect">
            <a:avLst/>
          </a:prstGeom>
          <a:noFill/>
        </p:spPr>
        <p:txBody>
          <a:bodyPr wrap="square" lIns="0" tIns="0" rIns="0" bIns="0" rtlCol="0" anchor="ctr">
            <a:noAutofit/>
          </a:bodyPr>
          <a:lstStyle/>
          <a:p>
            <a:pPr lvl="0" defTabSz="577850">
              <a:spcBef>
                <a:spcPct val="0"/>
              </a:spcBef>
            </a:pPr>
            <a:r>
              <a:rPr lang="en-US" sz="1600" dirty="0">
                <a:latin typeface="+mj-lt"/>
              </a:rPr>
              <a:t>Implement</a:t>
            </a:r>
            <a:r>
              <a:rPr lang="en-US" sz="1600" dirty="0"/>
              <a:t> the recommendations for the security policy</a:t>
            </a:r>
            <a:endParaRPr lang="en-IN" sz="1600" dirty="0"/>
          </a:p>
        </p:txBody>
      </p:sp>
    </p:spTree>
    <p:extLst>
      <p:ext uri="{BB962C8B-B14F-4D97-AF65-F5344CB8AC3E}">
        <p14:creationId xmlns:p14="http://schemas.microsoft.com/office/powerpoint/2010/main" val="9636477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EDB851-70CF-904A-137F-191A75ED5051}"/>
              </a:ext>
              <a:ext uri="{C183D7F6-B498-43B3-948B-1728B52AA6E4}">
                <adec:decorative xmlns:adec="http://schemas.microsoft.com/office/drawing/2017/decorative" val="1"/>
              </a:ext>
            </a:extLst>
          </p:cNvPr>
          <p:cNvSpPr>
            <a:spLocks/>
          </p:cNvSpPr>
          <p:nvPr/>
        </p:nvSpPr>
        <p:spPr bwMode="auto">
          <a:xfrm>
            <a:off x="8318499" y="1289049"/>
            <a:ext cx="3277301" cy="3987801"/>
          </a:xfrm>
          <a:prstGeom prst="rect">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6">
            <a:extLst>
              <a:ext uri="{FF2B5EF4-FFF2-40B4-BE49-F238E27FC236}">
                <a16:creationId xmlns:a16="http://schemas.microsoft.com/office/drawing/2014/main" id="{EC6D7DD4-4BD3-413C-23C5-68DE64499513}"/>
              </a:ext>
            </a:extLst>
          </p:cNvPr>
          <p:cNvSpPr>
            <a:spLocks noGrp="1"/>
          </p:cNvSpPr>
          <p:nvPr>
            <p:ph type="title"/>
          </p:nvPr>
        </p:nvSpPr>
        <p:spPr/>
        <p:txBody>
          <a:bodyPr/>
          <a:lstStyle/>
          <a:p>
            <a:r>
              <a:rPr lang="en-US" dirty="0"/>
              <a:t>Explore Azure Policy</a:t>
            </a:r>
          </a:p>
        </p:txBody>
      </p:sp>
      <p:sp>
        <p:nvSpPr>
          <p:cNvPr id="12" name="TextBox 11">
            <a:extLst>
              <a:ext uri="{FF2B5EF4-FFF2-40B4-BE49-F238E27FC236}">
                <a16:creationId xmlns:a16="http://schemas.microsoft.com/office/drawing/2014/main" id="{A0402F78-CE6D-4020-8112-6F651661141C}"/>
              </a:ext>
            </a:extLst>
          </p:cNvPr>
          <p:cNvSpPr txBox="1">
            <a:spLocks/>
          </p:cNvSpPr>
          <p:nvPr/>
        </p:nvSpPr>
        <p:spPr>
          <a:xfrm>
            <a:off x="592138" y="1289050"/>
            <a:ext cx="7334174" cy="3987800"/>
          </a:xfrm>
          <a:prstGeom prst="rect">
            <a:avLst/>
          </a:prstGeom>
          <a:noFill/>
        </p:spPr>
        <p:txBody>
          <a:bodyPr wrap="square" lIns="0" tIns="0" rIns="0" bIns="0" rtlCol="0" anchor="t" anchorCtr="0">
            <a:noAutofit/>
          </a:bodyPr>
          <a:lstStyle/>
          <a:p>
            <a:pPr marL="285750" indent="-285750" defTabSz="622300">
              <a:spcBef>
                <a:spcPts val="600"/>
              </a:spcBef>
              <a:spcAft>
                <a:spcPts val="600"/>
              </a:spcAft>
              <a:buSzPct val="90000"/>
              <a:buFont typeface="Arial" panose="020B0604020202020204" pitchFamily="34" charset="0"/>
              <a:buChar char="•"/>
            </a:pPr>
            <a:r>
              <a:rPr lang="en-US" sz="2200" dirty="0"/>
              <a:t>Is a service in Azure that you use to create, assign, and manage policies</a:t>
            </a:r>
          </a:p>
          <a:p>
            <a:pPr marL="285750" indent="-285750" defTabSz="622300">
              <a:spcBef>
                <a:spcPts val="600"/>
              </a:spcBef>
              <a:spcAft>
                <a:spcPts val="600"/>
              </a:spcAft>
              <a:buSzPct val="90000"/>
              <a:buFont typeface="Arial" panose="020B0604020202020204" pitchFamily="34" charset="0"/>
              <a:buChar char="•"/>
            </a:pPr>
            <a:r>
              <a:rPr lang="en-US" sz="2200" dirty="0"/>
              <a:t>Provides enforcement by using policies and initiatives</a:t>
            </a:r>
          </a:p>
          <a:p>
            <a:pPr marL="285750" indent="-285750" defTabSz="622300">
              <a:spcBef>
                <a:spcPts val="600"/>
              </a:spcBef>
              <a:spcAft>
                <a:spcPts val="600"/>
              </a:spcAft>
              <a:buSzPct val="90000"/>
              <a:buFont typeface="Arial" panose="020B0604020202020204" pitchFamily="34" charset="0"/>
              <a:buChar char="•"/>
            </a:pPr>
            <a:r>
              <a:rPr lang="en-US" sz="2200" dirty="0"/>
              <a:t>Runs evaluations on your resources and scans for those not compliant </a:t>
            </a:r>
          </a:p>
          <a:p>
            <a:pPr marL="285750" indent="-285750" defTabSz="622300">
              <a:spcBef>
                <a:spcPts val="600"/>
              </a:spcBef>
              <a:spcAft>
                <a:spcPts val="600"/>
              </a:spcAft>
              <a:buSzPct val="90000"/>
              <a:buFont typeface="Arial" panose="020B0604020202020204" pitchFamily="34" charset="0"/>
              <a:buChar char="•"/>
            </a:pPr>
            <a:r>
              <a:rPr lang="en-US" sz="2200" dirty="0"/>
              <a:t>Comes with several built-in policy and initiative definitions</a:t>
            </a:r>
          </a:p>
          <a:p>
            <a:pPr marL="285750" indent="-285750" defTabSz="622300">
              <a:spcBef>
                <a:spcPts val="600"/>
              </a:spcBef>
              <a:spcAft>
                <a:spcPts val="600"/>
              </a:spcAft>
              <a:buSzPct val="90000"/>
              <a:buFont typeface="Arial" panose="020B0604020202020204" pitchFamily="34" charset="0"/>
              <a:buChar char="•"/>
            </a:pPr>
            <a:r>
              <a:rPr lang="en-US" sz="2200" dirty="0"/>
              <a:t>Integrates with Azure DevOps by applying any continuous integration (CI) and continuous deployment (CD) pipeline policies</a:t>
            </a:r>
          </a:p>
        </p:txBody>
      </p:sp>
      <p:pic>
        <p:nvPicPr>
          <p:cNvPr id="11" name="Picture 10" descr="Azure Policy icon">
            <a:extLst>
              <a:ext uri="{FF2B5EF4-FFF2-40B4-BE49-F238E27FC236}">
                <a16:creationId xmlns:a16="http://schemas.microsoft.com/office/drawing/2014/main" id="{836CC49C-6664-AF0B-C83B-3CAB6448C657}"/>
              </a:ext>
            </a:extLst>
          </p:cNvPr>
          <p:cNvPicPr>
            <a:picLocks noChangeAspect="1"/>
          </p:cNvPicPr>
          <p:nvPr/>
        </p:nvPicPr>
        <p:blipFill rotWithShape="1">
          <a:blip r:embed="rId3"/>
          <a:stretch/>
        </p:blipFill>
        <p:spPr>
          <a:xfrm>
            <a:off x="8710685" y="2137942"/>
            <a:ext cx="2492928" cy="2290014"/>
          </a:xfrm>
          <a:prstGeom prst="rect">
            <a:avLst/>
          </a:prstGeom>
        </p:spPr>
      </p:pic>
      <p:sp>
        <p:nvSpPr>
          <p:cNvPr id="21" name="Rectangle 20">
            <a:extLst>
              <a:ext uri="{FF2B5EF4-FFF2-40B4-BE49-F238E27FC236}">
                <a16:creationId xmlns:a16="http://schemas.microsoft.com/office/drawing/2014/main" id="{9229E3EE-FEBA-D88D-2D50-39A1AB8010B7}"/>
              </a:ext>
              <a:ext uri="{C183D7F6-B498-43B3-948B-1728B52AA6E4}">
                <adec:decorative xmlns:adec="http://schemas.microsoft.com/office/drawing/2017/decorative" val="1"/>
              </a:ext>
            </a:extLst>
          </p:cNvPr>
          <p:cNvSpPr/>
          <p:nvPr/>
        </p:nvSpPr>
        <p:spPr bwMode="auto">
          <a:xfrm>
            <a:off x="0" y="5562600"/>
            <a:ext cx="12192000" cy="7185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0" rIns="822960" bIns="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800" dirty="0">
              <a:solidFill>
                <a:schemeClr val="tx1"/>
              </a:solidFill>
              <a:latin typeface="+mj-lt"/>
              <a:cs typeface="Segoe UI Semibold" panose="020B0702040204020203" pitchFamily="34" charset="0"/>
            </a:endParaRPr>
          </a:p>
        </p:txBody>
      </p:sp>
      <p:pic>
        <p:nvPicPr>
          <p:cNvPr id="22" name="Picture 21" descr="A tick mark">
            <a:extLst>
              <a:ext uri="{FF2B5EF4-FFF2-40B4-BE49-F238E27FC236}">
                <a16:creationId xmlns:a16="http://schemas.microsoft.com/office/drawing/2014/main" id="{02D6C407-3A56-C6A6-CEE1-49E0D46FF92D}"/>
              </a:ext>
            </a:extLst>
          </p:cNvPr>
          <p:cNvPicPr>
            <a:picLocks noChangeAspect="1"/>
          </p:cNvPicPr>
          <p:nvPr/>
        </p:nvPicPr>
        <p:blipFill>
          <a:blip r:embed="rId4"/>
          <a:stretch>
            <a:fillRect/>
          </a:stretch>
        </p:blipFill>
        <p:spPr>
          <a:xfrm>
            <a:off x="592138" y="5651821"/>
            <a:ext cx="544296" cy="540077"/>
          </a:xfrm>
          <a:prstGeom prst="rect">
            <a:avLst/>
          </a:prstGeom>
        </p:spPr>
      </p:pic>
      <p:sp>
        <p:nvSpPr>
          <p:cNvPr id="2" name="Rectangle 1">
            <a:extLst>
              <a:ext uri="{FF2B5EF4-FFF2-40B4-BE49-F238E27FC236}">
                <a16:creationId xmlns:a16="http://schemas.microsoft.com/office/drawing/2014/main" id="{3FE4C491-3234-6E5A-272D-008D8704CDB1}"/>
              </a:ext>
            </a:extLst>
          </p:cNvPr>
          <p:cNvSpPr/>
          <p:nvPr/>
        </p:nvSpPr>
        <p:spPr bwMode="auto">
          <a:xfrm>
            <a:off x="1178526" y="5562600"/>
            <a:ext cx="10025087" cy="7185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Semibold" panose="020B0702040204020203" pitchFamily="34" charset="0"/>
              </a:rPr>
              <a:t>An example of an Azure policy that you can integrate with your DevOps pipeline is the Check Gate task</a:t>
            </a:r>
          </a:p>
        </p:txBody>
      </p:sp>
    </p:spTree>
    <p:extLst>
      <p:ext uri="{BB962C8B-B14F-4D97-AF65-F5344CB8AC3E}">
        <p14:creationId xmlns:p14="http://schemas.microsoft.com/office/powerpoint/2010/main" val="41859067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44BF1C-9F76-B342-AABD-0295741DAA3A}"/>
              </a:ext>
            </a:extLst>
          </p:cNvPr>
          <p:cNvSpPr>
            <a:spLocks noGrp="1"/>
          </p:cNvSpPr>
          <p:nvPr>
            <p:ph type="title"/>
          </p:nvPr>
        </p:nvSpPr>
        <p:spPr>
          <a:xfrm>
            <a:off x="588262" y="585216"/>
            <a:ext cx="4042761" cy="492443"/>
          </a:xfrm>
        </p:spPr>
        <p:txBody>
          <a:bodyPr/>
          <a:lstStyle/>
          <a:p>
            <a:r>
              <a:rPr lang="en-US" dirty="0"/>
              <a:t>Understand policies</a:t>
            </a:r>
          </a:p>
        </p:txBody>
      </p:sp>
      <p:sp>
        <p:nvSpPr>
          <p:cNvPr id="9" name="Rectangle 8">
            <a:extLst>
              <a:ext uri="{FF2B5EF4-FFF2-40B4-BE49-F238E27FC236}">
                <a16:creationId xmlns:a16="http://schemas.microsoft.com/office/drawing/2014/main" id="{4E3C88FE-66A2-0DE9-DC22-F6C2B10430AA}"/>
              </a:ext>
            </a:extLst>
          </p:cNvPr>
          <p:cNvSpPr/>
          <p:nvPr/>
        </p:nvSpPr>
        <p:spPr>
          <a:xfrm>
            <a:off x="579438" y="1338263"/>
            <a:ext cx="4386262" cy="87504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1422400">
              <a:spcBef>
                <a:spcPct val="0"/>
              </a:spcBef>
            </a:pPr>
            <a:r>
              <a:rPr lang="en-US" sz="1800" dirty="0">
                <a:solidFill>
                  <a:schemeClr val="tx1"/>
                </a:solidFill>
              </a:rPr>
              <a:t>A </a:t>
            </a:r>
            <a:r>
              <a:rPr lang="en-US" sz="1800" i="1" dirty="0">
                <a:solidFill>
                  <a:schemeClr val="tx1"/>
                </a:solidFill>
              </a:rPr>
              <a:t>policy definition </a:t>
            </a:r>
            <a:r>
              <a:rPr lang="en-US" sz="1800" dirty="0">
                <a:solidFill>
                  <a:schemeClr val="tx1"/>
                </a:solidFill>
              </a:rPr>
              <a:t>expresses what to evaluate and what action to take</a:t>
            </a:r>
            <a:endParaRPr lang="en-IN" sz="1800" dirty="0">
              <a:solidFill>
                <a:schemeClr val="tx1"/>
              </a:solidFill>
            </a:endParaRPr>
          </a:p>
        </p:txBody>
      </p:sp>
      <p:sp>
        <p:nvSpPr>
          <p:cNvPr id="10" name="Rectangle 9">
            <a:extLst>
              <a:ext uri="{FF2B5EF4-FFF2-40B4-BE49-F238E27FC236}">
                <a16:creationId xmlns:a16="http://schemas.microsoft.com/office/drawing/2014/main" id="{C155B65C-2CE7-DFFD-0A6F-1FA579022AC5}"/>
              </a:ext>
            </a:extLst>
          </p:cNvPr>
          <p:cNvSpPr/>
          <p:nvPr/>
        </p:nvSpPr>
        <p:spPr>
          <a:xfrm>
            <a:off x="579438" y="2441986"/>
            <a:ext cx="4386262" cy="52223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1422400">
              <a:spcBef>
                <a:spcPct val="0"/>
              </a:spcBef>
            </a:pPr>
            <a:r>
              <a:rPr lang="en-US" sz="1800" dirty="0">
                <a:solidFill>
                  <a:schemeClr val="tx1"/>
                </a:solidFill>
              </a:rPr>
              <a:t>Policies are defined in JSON</a:t>
            </a:r>
            <a:endParaRPr lang="en-IN" sz="1800" dirty="0">
              <a:solidFill>
                <a:schemeClr val="tx1"/>
              </a:solidFill>
            </a:endParaRPr>
          </a:p>
        </p:txBody>
      </p:sp>
      <p:sp>
        <p:nvSpPr>
          <p:cNvPr id="11" name="Rectangle 10">
            <a:extLst>
              <a:ext uri="{FF2B5EF4-FFF2-40B4-BE49-F238E27FC236}">
                <a16:creationId xmlns:a16="http://schemas.microsoft.com/office/drawing/2014/main" id="{BFAD5EB8-678B-103C-0D5E-EAC0C29E4E33}"/>
              </a:ext>
            </a:extLst>
          </p:cNvPr>
          <p:cNvSpPr/>
          <p:nvPr/>
        </p:nvSpPr>
        <p:spPr>
          <a:xfrm>
            <a:off x="579438" y="3192898"/>
            <a:ext cx="4386262" cy="87504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1422400">
              <a:spcBef>
                <a:spcPct val="0"/>
              </a:spcBef>
            </a:pPr>
            <a:r>
              <a:rPr lang="en-US" sz="1800" dirty="0">
                <a:solidFill>
                  <a:schemeClr val="tx1"/>
                </a:solidFill>
              </a:rPr>
              <a:t>Assign policies using Azure Portal, Azure CLI, or Azure PowerShell</a:t>
            </a:r>
            <a:endParaRPr lang="en-IN" sz="1800" dirty="0">
              <a:solidFill>
                <a:schemeClr val="tx1"/>
              </a:solidFill>
            </a:endParaRPr>
          </a:p>
        </p:txBody>
      </p:sp>
      <p:sp>
        <p:nvSpPr>
          <p:cNvPr id="12" name="Rectangle 11">
            <a:extLst>
              <a:ext uri="{FF2B5EF4-FFF2-40B4-BE49-F238E27FC236}">
                <a16:creationId xmlns:a16="http://schemas.microsoft.com/office/drawing/2014/main" id="{ECC6E8E3-25C3-AB03-77F0-D5391B83A8FA}"/>
              </a:ext>
            </a:extLst>
          </p:cNvPr>
          <p:cNvSpPr/>
          <p:nvPr/>
        </p:nvSpPr>
        <p:spPr>
          <a:xfrm>
            <a:off x="579438" y="4296621"/>
            <a:ext cx="4386262" cy="87504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1422400">
              <a:spcBef>
                <a:spcPct val="0"/>
              </a:spcBef>
            </a:pPr>
            <a:r>
              <a:rPr lang="en-US" sz="1800" dirty="0">
                <a:solidFill>
                  <a:schemeClr val="tx1"/>
                </a:solidFill>
              </a:rPr>
              <a:t>Use remediation for non-compliant resources</a:t>
            </a:r>
            <a:endParaRPr lang="en-IN" sz="1800" dirty="0">
              <a:solidFill>
                <a:schemeClr val="tx1"/>
              </a:solidFill>
            </a:endParaRPr>
          </a:p>
        </p:txBody>
      </p:sp>
      <p:sp>
        <p:nvSpPr>
          <p:cNvPr id="13" name="Rectangle 12">
            <a:extLst>
              <a:ext uri="{FF2B5EF4-FFF2-40B4-BE49-F238E27FC236}">
                <a16:creationId xmlns:a16="http://schemas.microsoft.com/office/drawing/2014/main" id="{959048DB-9CD8-27A9-4A7C-E104886F6C8F}"/>
              </a:ext>
            </a:extLst>
          </p:cNvPr>
          <p:cNvSpPr/>
          <p:nvPr/>
        </p:nvSpPr>
        <p:spPr>
          <a:xfrm>
            <a:off x="579438" y="5400344"/>
            <a:ext cx="4386262" cy="87504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1422400">
              <a:spcBef>
                <a:spcPct val="0"/>
              </a:spcBef>
            </a:pPr>
            <a:r>
              <a:rPr lang="en-US" sz="1800" dirty="0">
                <a:solidFill>
                  <a:schemeClr val="tx1"/>
                </a:solidFill>
              </a:rPr>
              <a:t>The screenshot is a section of a policy file defining allowed locations</a:t>
            </a:r>
            <a:endParaRPr lang="en-IN" sz="1800" dirty="0">
              <a:solidFill>
                <a:schemeClr val="tx1"/>
              </a:solidFill>
            </a:endParaRPr>
          </a:p>
        </p:txBody>
      </p:sp>
      <p:pic>
        <p:nvPicPr>
          <p:cNvPr id="17" name="Picture 16" descr="A section of a policy file in yml, defining allowed locations and denying location not in the specified list">
            <a:extLst>
              <a:ext uri="{FF2B5EF4-FFF2-40B4-BE49-F238E27FC236}">
                <a16:creationId xmlns:a16="http://schemas.microsoft.com/office/drawing/2014/main" id="{95FDAE46-ABEC-1B41-068A-C21FD0B47682}"/>
              </a:ext>
            </a:extLst>
          </p:cNvPr>
          <p:cNvPicPr>
            <a:picLocks noChangeAspect="1"/>
          </p:cNvPicPr>
          <p:nvPr/>
        </p:nvPicPr>
        <p:blipFill rotWithShape="1">
          <a:blip r:embed="rId3"/>
          <a:stretch/>
        </p:blipFill>
        <p:spPr>
          <a:xfrm>
            <a:off x="5465363" y="793175"/>
            <a:ext cx="6365479" cy="5271649"/>
          </a:xfrm>
          <a:prstGeom prst="rect">
            <a:avLst/>
          </a:prstGeom>
        </p:spPr>
      </p:pic>
    </p:spTree>
    <p:extLst>
      <p:ext uri="{BB962C8B-B14F-4D97-AF65-F5344CB8AC3E}">
        <p14:creationId xmlns:p14="http://schemas.microsoft.com/office/powerpoint/2010/main" val="11368162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1C9C-B778-15FC-31FB-16967E05045A}"/>
              </a:ext>
            </a:extLst>
          </p:cNvPr>
          <p:cNvSpPr>
            <a:spLocks noGrp="1"/>
          </p:cNvSpPr>
          <p:nvPr>
            <p:ph type="title"/>
          </p:nvPr>
        </p:nvSpPr>
        <p:spPr/>
        <p:txBody>
          <a:bodyPr/>
          <a:lstStyle/>
          <a:p>
            <a:r>
              <a:rPr lang="en-US" dirty="0"/>
              <a:t>Explore initiatives</a:t>
            </a:r>
          </a:p>
        </p:txBody>
      </p:sp>
      <p:sp>
        <p:nvSpPr>
          <p:cNvPr id="3" name="Text Placeholder 2">
            <a:extLst>
              <a:ext uri="{FF2B5EF4-FFF2-40B4-BE49-F238E27FC236}">
                <a16:creationId xmlns:a16="http://schemas.microsoft.com/office/drawing/2014/main" id="{D77A6FE9-C3EE-FD58-3B2F-FDEC01956DCF}"/>
              </a:ext>
            </a:extLst>
          </p:cNvPr>
          <p:cNvSpPr>
            <a:spLocks noGrp="1"/>
          </p:cNvSpPr>
          <p:nvPr>
            <p:ph type="body" sz="quarter" idx="15"/>
          </p:nvPr>
        </p:nvSpPr>
        <p:spPr>
          <a:xfrm>
            <a:off x="586390" y="1591056"/>
            <a:ext cx="5217510" cy="3857244"/>
          </a:xfrm>
        </p:spPr>
        <p:txBody>
          <a:bodyPr lIns="91440" tIns="45720" rIns="91440" bIns="45720">
            <a:noAutofit/>
          </a:bodyPr>
          <a:lstStyle/>
          <a:p>
            <a:pPr marL="0" indent="0" defTabSz="1244600">
              <a:spcBef>
                <a:spcPts val="600"/>
              </a:spcBef>
              <a:spcAft>
                <a:spcPts val="600"/>
              </a:spcAft>
              <a:buNone/>
            </a:pPr>
            <a:r>
              <a:rPr lang="en-US" sz="2200" dirty="0"/>
              <a:t>An </a:t>
            </a:r>
            <a:r>
              <a:rPr lang="en-US" sz="2200" i="1" dirty="0"/>
              <a:t>initiative</a:t>
            </a:r>
            <a:r>
              <a:rPr lang="en-US" sz="2200" dirty="0"/>
              <a:t> </a:t>
            </a:r>
            <a:r>
              <a:rPr lang="en-US" sz="2200" i="1" dirty="0"/>
              <a:t>definition</a:t>
            </a:r>
            <a:r>
              <a:rPr lang="en-US" sz="2200" dirty="0"/>
              <a:t> is a set of policy definitions</a:t>
            </a:r>
          </a:p>
          <a:p>
            <a:pPr marL="0" indent="0" defTabSz="1244600">
              <a:spcBef>
                <a:spcPts val="600"/>
              </a:spcBef>
              <a:spcAft>
                <a:spcPts val="600"/>
              </a:spcAft>
              <a:buNone/>
            </a:pPr>
            <a:r>
              <a:rPr lang="en-US" sz="2200" dirty="0"/>
              <a:t>Helps track your compliance state for a larger goal</a:t>
            </a:r>
          </a:p>
          <a:p>
            <a:pPr marL="0" indent="0" defTabSz="1244600">
              <a:spcBef>
                <a:spcPts val="600"/>
              </a:spcBef>
              <a:spcAft>
                <a:spcPts val="600"/>
              </a:spcAft>
              <a:buNone/>
            </a:pPr>
            <a:r>
              <a:rPr lang="en-US" sz="2200" dirty="0"/>
              <a:t>Assigned to a specific scope</a:t>
            </a:r>
          </a:p>
          <a:p>
            <a:pPr marL="0" indent="0" defTabSz="1244600">
              <a:spcBef>
                <a:spcPts val="600"/>
              </a:spcBef>
              <a:spcAft>
                <a:spcPts val="600"/>
              </a:spcAft>
              <a:buNone/>
            </a:pPr>
            <a:r>
              <a:rPr lang="en-US" sz="2200" dirty="0"/>
              <a:t>Reduces the need for individual scope assignments</a:t>
            </a:r>
          </a:p>
        </p:txBody>
      </p:sp>
      <p:sp>
        <p:nvSpPr>
          <p:cNvPr id="4" name="Text Placeholder 3">
            <a:extLst>
              <a:ext uri="{FF2B5EF4-FFF2-40B4-BE49-F238E27FC236}">
                <a16:creationId xmlns:a16="http://schemas.microsoft.com/office/drawing/2014/main" id="{79C5F00D-5CAA-F887-A961-5835A50C4036}"/>
              </a:ext>
            </a:extLst>
          </p:cNvPr>
          <p:cNvSpPr>
            <a:spLocks noGrp="1"/>
          </p:cNvSpPr>
          <p:nvPr>
            <p:ph type="body" sz="quarter" idx="20"/>
          </p:nvPr>
        </p:nvSpPr>
        <p:spPr>
          <a:xfrm>
            <a:off x="6253664" y="1591056"/>
            <a:ext cx="5187106" cy="3857244"/>
          </a:xfrm>
          <a:ln w="38100">
            <a:solidFill>
              <a:schemeClr val="accent2"/>
            </a:solidFill>
          </a:ln>
        </p:spPr>
        <p:txBody>
          <a:bodyPr lIns="91440" tIns="45720" rIns="91440" bIns="45720">
            <a:noAutofit/>
          </a:bodyPr>
          <a:lstStyle/>
          <a:p>
            <a:pPr marL="0" indent="0" defTabSz="951028" fontAlgn="base">
              <a:spcBef>
                <a:spcPts val="600"/>
              </a:spcBef>
              <a:spcAft>
                <a:spcPts val="300"/>
              </a:spcAft>
              <a:buNone/>
            </a:pPr>
            <a:r>
              <a:rPr lang="en-US" sz="2200" dirty="0">
                <a:latin typeface="+mj-lt"/>
              </a:rPr>
              <a:t>Initiative Example:</a:t>
            </a:r>
          </a:p>
          <a:p>
            <a:pPr marL="0" indent="0" defTabSz="951028" fontAlgn="base">
              <a:spcBef>
                <a:spcPts val="600"/>
              </a:spcBef>
              <a:spcAft>
                <a:spcPts val="300"/>
              </a:spcAft>
              <a:buNone/>
            </a:pPr>
            <a:r>
              <a:rPr lang="en-US" sz="2000" dirty="0">
                <a:latin typeface="+mj-lt"/>
              </a:rPr>
              <a:t>Create an Initiative named </a:t>
            </a:r>
            <a:r>
              <a:rPr lang="en-US" sz="2000" i="1" dirty="0">
                <a:latin typeface="+mj-lt"/>
              </a:rPr>
              <a:t>“Enable Monitoring In Microsoft Defender for Cloud.” </a:t>
            </a:r>
            <a:r>
              <a:rPr lang="en-US" sz="2000" dirty="0">
                <a:latin typeface="+mj-lt"/>
              </a:rPr>
              <a:t>This would provide the following policies:</a:t>
            </a:r>
          </a:p>
          <a:p>
            <a:pPr marL="342900" indent="-228600" defTabSz="951028" fontAlgn="base">
              <a:spcBef>
                <a:spcPts val="600"/>
              </a:spcBef>
              <a:spcAft>
                <a:spcPts val="600"/>
              </a:spcAft>
              <a:tabLst>
                <a:tab pos="114300" algn="l"/>
              </a:tabLst>
            </a:pPr>
            <a:r>
              <a:rPr lang="en-US" sz="1800" dirty="0"/>
              <a:t>Monitor unencrypted SQL Database policy definition</a:t>
            </a:r>
          </a:p>
          <a:p>
            <a:pPr marL="342900" indent="-228600" defTabSz="951028" fontAlgn="base">
              <a:spcBef>
                <a:spcPts val="600"/>
              </a:spcBef>
              <a:spcAft>
                <a:spcPts val="600"/>
              </a:spcAft>
              <a:tabLst>
                <a:tab pos="114300" algn="l"/>
              </a:tabLst>
            </a:pPr>
            <a:r>
              <a:rPr lang="en-US" sz="1800" dirty="0"/>
              <a:t>Monitor OS vulnerabilities policy definition</a:t>
            </a:r>
          </a:p>
          <a:p>
            <a:pPr marL="342900" indent="-228600" defTabSz="951028" fontAlgn="base">
              <a:spcBef>
                <a:spcPts val="600"/>
              </a:spcBef>
              <a:spcAft>
                <a:spcPts val="600"/>
              </a:spcAft>
              <a:tabLst>
                <a:tab pos="114300" algn="l"/>
              </a:tabLst>
            </a:pPr>
            <a:r>
              <a:rPr lang="en-US" sz="1800" dirty="0"/>
              <a:t>Monitor missing Endpoint Protection policy definition</a:t>
            </a:r>
            <a:endParaRPr lang="en-US" sz="2000" dirty="0">
              <a:ea typeface="Segoe UI" pitchFamily="34" charset="0"/>
            </a:endParaRPr>
          </a:p>
        </p:txBody>
      </p:sp>
      <p:sp>
        <p:nvSpPr>
          <p:cNvPr id="6" name="Rectangle 5">
            <a:extLst>
              <a:ext uri="{FF2B5EF4-FFF2-40B4-BE49-F238E27FC236}">
                <a16:creationId xmlns:a16="http://schemas.microsoft.com/office/drawing/2014/main" id="{242EE894-6FFD-3B27-5EB4-D2DF60A170F7}"/>
              </a:ext>
              <a:ext uri="{C183D7F6-B498-43B3-948B-1728B52AA6E4}">
                <adec:decorative xmlns:adec="http://schemas.microsoft.com/office/drawing/2017/decorative" val="1"/>
              </a:ext>
            </a:extLst>
          </p:cNvPr>
          <p:cNvSpPr>
            <a:spLocks/>
          </p:cNvSpPr>
          <p:nvPr/>
        </p:nvSpPr>
        <p:spPr bwMode="auto">
          <a:xfrm>
            <a:off x="0" y="5740400"/>
            <a:ext cx="12192000" cy="54864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0" rIns="457200" bIns="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dirty="0">
              <a:solidFill>
                <a:schemeClr val="tx1"/>
              </a:solidFill>
              <a:latin typeface="+mj-lt"/>
              <a:cs typeface="Segoe UI Semibold" panose="020B0702040204020203" pitchFamily="34" charset="0"/>
            </a:endParaRPr>
          </a:p>
        </p:txBody>
      </p:sp>
      <p:pic>
        <p:nvPicPr>
          <p:cNvPr id="7" name="Picture 6" descr="A tick mark">
            <a:extLst>
              <a:ext uri="{FF2B5EF4-FFF2-40B4-BE49-F238E27FC236}">
                <a16:creationId xmlns:a16="http://schemas.microsoft.com/office/drawing/2014/main" id="{20B9D7CA-D33D-E6D2-4A47-FFEF9E5464ED}"/>
              </a:ext>
            </a:extLst>
          </p:cNvPr>
          <p:cNvPicPr>
            <a:picLocks/>
          </p:cNvPicPr>
          <p:nvPr/>
        </p:nvPicPr>
        <p:blipFill>
          <a:blip r:embed="rId2"/>
          <a:stretch>
            <a:fillRect/>
          </a:stretch>
        </p:blipFill>
        <p:spPr>
          <a:xfrm>
            <a:off x="592138" y="5740400"/>
            <a:ext cx="544296" cy="548640"/>
          </a:xfrm>
          <a:prstGeom prst="rect">
            <a:avLst/>
          </a:prstGeom>
        </p:spPr>
      </p:pic>
      <p:sp>
        <p:nvSpPr>
          <p:cNvPr id="12" name="Rectangle 11">
            <a:extLst>
              <a:ext uri="{FF2B5EF4-FFF2-40B4-BE49-F238E27FC236}">
                <a16:creationId xmlns:a16="http://schemas.microsoft.com/office/drawing/2014/main" id="{C149EF04-3510-90CB-9388-9D3A48FF110A}"/>
              </a:ext>
            </a:extLst>
          </p:cNvPr>
          <p:cNvSpPr/>
          <p:nvPr/>
        </p:nvSpPr>
        <p:spPr bwMode="auto">
          <a:xfrm>
            <a:off x="1231900" y="5732479"/>
            <a:ext cx="109601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Semibold" panose="020B0702040204020203" pitchFamily="34" charset="0"/>
              </a:rPr>
              <a:t>Even if you have a single policy, we recommend using initiatives if you anticipate increasing the number of policies over time</a:t>
            </a:r>
          </a:p>
        </p:txBody>
      </p:sp>
    </p:spTree>
    <p:extLst>
      <p:ext uri="{BB962C8B-B14F-4D97-AF65-F5344CB8AC3E}">
        <p14:creationId xmlns:p14="http://schemas.microsoft.com/office/powerpoint/2010/main" val="15049150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1E816A-9A4F-FA3A-918B-D2969BC93A53}"/>
              </a:ext>
              <a:ext uri="{C183D7F6-B498-43B3-948B-1728B52AA6E4}">
                <adec:decorative xmlns:adec="http://schemas.microsoft.com/office/drawing/2017/decorative" val="1"/>
              </a:ext>
            </a:extLst>
          </p:cNvPr>
          <p:cNvSpPr/>
          <p:nvPr/>
        </p:nvSpPr>
        <p:spPr bwMode="auto">
          <a:xfrm>
            <a:off x="0" y="5740400"/>
            <a:ext cx="12192000" cy="54864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0160" tIns="0" rIns="457200" bIns="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dirty="0">
              <a:solidFill>
                <a:schemeClr val="tx1"/>
              </a:solidFill>
              <a:latin typeface="+mj-lt"/>
              <a:cs typeface="Segoe UI Semibold" panose="020B0702040204020203" pitchFamily="34" charset="0"/>
            </a:endParaRPr>
          </a:p>
        </p:txBody>
      </p:sp>
      <p:sp>
        <p:nvSpPr>
          <p:cNvPr id="6" name="Title 5">
            <a:extLst>
              <a:ext uri="{FF2B5EF4-FFF2-40B4-BE49-F238E27FC236}">
                <a16:creationId xmlns:a16="http://schemas.microsoft.com/office/drawing/2014/main" id="{862962D4-39B3-0500-E606-6BB081E2E553}"/>
              </a:ext>
            </a:extLst>
          </p:cNvPr>
          <p:cNvSpPr>
            <a:spLocks noGrp="1"/>
          </p:cNvSpPr>
          <p:nvPr>
            <p:ph type="title"/>
          </p:nvPr>
        </p:nvSpPr>
        <p:spPr>
          <a:xfrm>
            <a:off x="588261" y="585216"/>
            <a:ext cx="4131387" cy="492443"/>
          </a:xfrm>
        </p:spPr>
        <p:txBody>
          <a:bodyPr wrap="square"/>
          <a:lstStyle/>
          <a:p>
            <a:r>
              <a:rPr lang="en-US" dirty="0"/>
              <a:t>Explore resource locks</a:t>
            </a:r>
          </a:p>
        </p:txBody>
      </p:sp>
      <p:sp>
        <p:nvSpPr>
          <p:cNvPr id="8" name="Text Placeholder 1">
            <a:extLst>
              <a:ext uri="{FF2B5EF4-FFF2-40B4-BE49-F238E27FC236}">
                <a16:creationId xmlns:a16="http://schemas.microsoft.com/office/drawing/2014/main" id="{BBCBDF6F-78A1-E437-89F6-6ED5D40024B2}"/>
              </a:ext>
            </a:extLst>
          </p:cNvPr>
          <p:cNvSpPr txBox="1">
            <a:spLocks/>
          </p:cNvSpPr>
          <p:nvPr/>
        </p:nvSpPr>
        <p:spPr>
          <a:xfrm>
            <a:off x="584199" y="1386765"/>
            <a:ext cx="5168901" cy="696677"/>
          </a:xfrm>
          <a:prstGeom prst="rect">
            <a:avLst/>
          </a:prstGeom>
        </p:spPr>
        <p:txBody>
          <a:bodyPr lIns="0" tIns="0" rIns="0" bIns="0"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latin typeface="+mj-lt"/>
                <a:cs typeface="Segoe UI Semilight" panose="020B0402040204020203" pitchFamily="34" charset="0"/>
              </a:rPr>
              <a:t>Prevent accidental deletion or modification of your Azure resources:</a:t>
            </a:r>
          </a:p>
        </p:txBody>
      </p:sp>
      <p:sp>
        <p:nvSpPr>
          <p:cNvPr id="13" name="Rectangle 12">
            <a:extLst>
              <a:ext uri="{FF2B5EF4-FFF2-40B4-BE49-F238E27FC236}">
                <a16:creationId xmlns:a16="http://schemas.microsoft.com/office/drawing/2014/main" id="{5A39789E-0243-36D2-3531-2A9D780A31F3}"/>
              </a:ext>
            </a:extLst>
          </p:cNvPr>
          <p:cNvSpPr>
            <a:spLocks/>
          </p:cNvSpPr>
          <p:nvPr/>
        </p:nvSpPr>
        <p:spPr>
          <a:xfrm>
            <a:off x="584200" y="2392548"/>
            <a:ext cx="5087396" cy="3166423"/>
          </a:xfrm>
          <a:prstGeom prst="rect">
            <a:avLst/>
          </a:prstGeom>
          <a:no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t" anchorCtr="0">
            <a:noAutofit/>
          </a:bodyPr>
          <a:lstStyle/>
          <a:p>
            <a:pPr defTabSz="1244600">
              <a:spcBef>
                <a:spcPts val="1200"/>
              </a:spcBef>
            </a:pPr>
            <a:r>
              <a:rPr lang="en-US" sz="1800" dirty="0" err="1">
                <a:solidFill>
                  <a:schemeClr val="tx1"/>
                </a:solidFill>
                <a:latin typeface="+mj-lt"/>
              </a:rPr>
              <a:t>CanNotDelete</a:t>
            </a:r>
            <a:r>
              <a:rPr lang="en-US" sz="1800" dirty="0">
                <a:solidFill>
                  <a:schemeClr val="tx1"/>
                </a:solidFill>
                <a:latin typeface="+mj-lt"/>
              </a:rPr>
              <a:t> – </a:t>
            </a:r>
            <a:r>
              <a:rPr lang="en-US" sz="1800" dirty="0">
                <a:solidFill>
                  <a:schemeClr val="tx1"/>
                </a:solidFill>
              </a:rPr>
              <a:t>Means authorized users can still read and modify a resource, but they can’t </a:t>
            </a:r>
            <a:r>
              <a:rPr lang="en-US" sz="1800" i="1" dirty="0">
                <a:solidFill>
                  <a:schemeClr val="tx1"/>
                </a:solidFill>
              </a:rPr>
              <a:t>delete</a:t>
            </a:r>
            <a:r>
              <a:rPr lang="en-US" sz="1800" dirty="0">
                <a:solidFill>
                  <a:schemeClr val="tx1"/>
                </a:solidFill>
              </a:rPr>
              <a:t> the resource</a:t>
            </a:r>
          </a:p>
          <a:p>
            <a:pPr defTabSz="1244600">
              <a:spcBef>
                <a:spcPts val="1200"/>
              </a:spcBef>
            </a:pPr>
            <a:r>
              <a:rPr lang="en-US" sz="1800" dirty="0" err="1">
                <a:solidFill>
                  <a:schemeClr val="tx1"/>
                </a:solidFill>
                <a:latin typeface="+mj-lt"/>
              </a:rPr>
              <a:t>ReadOnly</a:t>
            </a:r>
            <a:r>
              <a:rPr lang="en-US" sz="1800" dirty="0">
                <a:solidFill>
                  <a:schemeClr val="tx1"/>
                </a:solidFill>
                <a:latin typeface="+mj-lt"/>
              </a:rPr>
              <a:t> – </a:t>
            </a:r>
            <a:r>
              <a:rPr lang="en-US" sz="1800" dirty="0">
                <a:solidFill>
                  <a:schemeClr val="tx1"/>
                </a:solidFill>
              </a:rPr>
              <a:t> Means authorized users can read a resource, but they can’t delete or update it. Applying this lock is like restricting all authorized users to the permissions granted by the Reader role</a:t>
            </a:r>
          </a:p>
        </p:txBody>
      </p:sp>
      <p:pic>
        <p:nvPicPr>
          <p:cNvPr id="12" name="Picture Placeholder 11" descr="Screenshot of Add lock with lock types Read-only and Delete">
            <a:extLst>
              <a:ext uri="{FF2B5EF4-FFF2-40B4-BE49-F238E27FC236}">
                <a16:creationId xmlns:a16="http://schemas.microsoft.com/office/drawing/2014/main" id="{5B335A21-08DB-E377-A603-2C71A2C13151}"/>
              </a:ext>
            </a:extLst>
          </p:cNvPr>
          <p:cNvPicPr>
            <a:picLocks noGrp="1"/>
          </p:cNvPicPr>
          <p:nvPr>
            <p:ph type="pic" sz="quarter" idx="19"/>
          </p:nvPr>
        </p:nvPicPr>
        <p:blipFill rotWithShape="1">
          <a:blip r:embed="rId2"/>
          <a:srcRect l="-5944" t="-5603" r="-5944" b="-5603"/>
          <a:stretch/>
        </p:blipFill>
        <p:spPr>
          <a:xfrm>
            <a:off x="6096000" y="0"/>
            <a:ext cx="6096000" cy="5558971"/>
          </a:xfrm>
          <a:prstGeom prst="rect">
            <a:avLst/>
          </a:prstGeom>
          <a:noFill/>
          <a:ln w="38100">
            <a:solidFill>
              <a:schemeClr val="accent2"/>
            </a:solidFill>
            <a:headEnd type="none" w="med" len="med"/>
            <a:tailEnd type="none" w="med" len="med"/>
          </a:ln>
          <a:effectLst/>
        </p:spPr>
      </p:pic>
      <p:sp>
        <p:nvSpPr>
          <p:cNvPr id="14" name="Rectangle 13">
            <a:extLst>
              <a:ext uri="{FF2B5EF4-FFF2-40B4-BE49-F238E27FC236}">
                <a16:creationId xmlns:a16="http://schemas.microsoft.com/office/drawing/2014/main" id="{41DE6FE1-2210-A33B-D479-F9AB772DA0F3}"/>
              </a:ext>
            </a:extLst>
          </p:cNvPr>
          <p:cNvSpPr>
            <a:spLocks/>
          </p:cNvSpPr>
          <p:nvPr/>
        </p:nvSpPr>
        <p:spPr>
          <a:xfrm>
            <a:off x="584199" y="5740400"/>
            <a:ext cx="11011602" cy="534988"/>
          </a:xfrm>
          <a:prstGeom prst="rect">
            <a:avLst/>
          </a:prstGeom>
          <a:noFill/>
        </p:spPr>
        <p:txBody>
          <a:bodyPr wrap="square" lIns="91440" tIns="45720" rIns="91440" bIns="45720" anchor="ctr" anchorCtr="0">
            <a:noAutofit/>
          </a:bodyPr>
          <a:lstStyle/>
          <a:p>
            <a:r>
              <a:rPr lang="en-IE" sz="1800" dirty="0"/>
              <a:t>In the Azure portal, the locks are called </a:t>
            </a:r>
            <a:r>
              <a:rPr lang="en-IE" sz="1800" i="1" dirty="0">
                <a:latin typeface="+mj-lt"/>
              </a:rPr>
              <a:t>Delete</a:t>
            </a:r>
            <a:r>
              <a:rPr lang="en-IE" sz="1800" dirty="0"/>
              <a:t> and </a:t>
            </a:r>
            <a:r>
              <a:rPr lang="en-IE" sz="1800" i="1" dirty="0">
                <a:latin typeface="+mj-lt"/>
              </a:rPr>
              <a:t>Read-only </a:t>
            </a:r>
            <a:r>
              <a:rPr lang="en-IE" sz="1800" dirty="0"/>
              <a:t>respectively</a:t>
            </a:r>
            <a:endParaRPr lang="en-US" sz="1800" dirty="0"/>
          </a:p>
        </p:txBody>
      </p:sp>
    </p:spTree>
    <p:extLst>
      <p:ext uri="{BB962C8B-B14F-4D97-AF65-F5344CB8AC3E}">
        <p14:creationId xmlns:p14="http://schemas.microsoft.com/office/powerpoint/2010/main" val="14463470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p:nvPr>
        </p:nvSpPr>
        <p:spPr>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lvl="0"/>
            <a:r>
              <a:rPr lang="en-US" noProof="0" dirty="0"/>
              <a:t>Closing slide</a:t>
            </a:r>
            <a:endParaRPr lang="fr-FR" noProof="0" dirty="0"/>
          </a:p>
        </p:txBody>
      </p:sp>
    </p:spTree>
    <p:extLst>
      <p:ext uri="{BB962C8B-B14F-4D97-AF65-F5344CB8AC3E}">
        <p14:creationId xmlns:p14="http://schemas.microsoft.com/office/powerpoint/2010/main" val="2568157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DCDD1E-BC1B-060A-2068-7401C12E9B26}"/>
              </a:ext>
            </a:extLst>
          </p:cNvPr>
          <p:cNvSpPr>
            <a:spLocks noGrp="1"/>
          </p:cNvSpPr>
          <p:nvPr>
            <p:ph type="title"/>
          </p:nvPr>
        </p:nvSpPr>
        <p:spPr>
          <a:xfrm>
            <a:off x="569911" y="2769057"/>
            <a:ext cx="6345239" cy="1231106"/>
          </a:xfrm>
        </p:spPr>
        <p:txBody>
          <a:bodyPr/>
          <a:lstStyle/>
          <a:p>
            <a:r>
              <a:rPr lang="en-US" dirty="0"/>
              <a:t>Module 01: Introduction to Secure DevOps</a:t>
            </a:r>
          </a:p>
        </p:txBody>
      </p:sp>
    </p:spTree>
    <p:extLst>
      <p:ext uri="{BB962C8B-B14F-4D97-AF65-F5344CB8AC3E}">
        <p14:creationId xmlns:p14="http://schemas.microsoft.com/office/powerpoint/2010/main" val="183781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7F1CE6-A12C-2E35-32AE-7F4B9EED5375}"/>
              </a:ext>
            </a:extLst>
          </p:cNvPr>
          <p:cNvSpPr>
            <a:spLocks noGrp="1"/>
          </p:cNvSpPr>
          <p:nvPr>
            <p:ph type="title"/>
          </p:nvPr>
        </p:nvSpPr>
        <p:spPr>
          <a:xfrm>
            <a:off x="588261" y="585216"/>
            <a:ext cx="4710689" cy="492443"/>
          </a:xfrm>
        </p:spPr>
        <p:txBody>
          <a:bodyPr/>
          <a:lstStyle/>
          <a:p>
            <a:r>
              <a:rPr lang="en-US"/>
              <a:t>Introduction</a:t>
            </a:r>
            <a:endParaRPr lang="en-US" dirty="0"/>
          </a:p>
        </p:txBody>
      </p:sp>
      <p:sp>
        <p:nvSpPr>
          <p:cNvPr id="6" name="Text Placeholder 5">
            <a:extLst>
              <a:ext uri="{FF2B5EF4-FFF2-40B4-BE49-F238E27FC236}">
                <a16:creationId xmlns:a16="http://schemas.microsoft.com/office/drawing/2014/main" id="{48984FDA-94DF-B66A-4615-165948060FD5}"/>
              </a:ext>
            </a:extLst>
          </p:cNvPr>
          <p:cNvSpPr>
            <a:spLocks noGrp="1"/>
          </p:cNvSpPr>
          <p:nvPr>
            <p:ph type="body" sz="quarter" idx="16"/>
          </p:nvPr>
        </p:nvSpPr>
        <p:spPr>
          <a:xfrm>
            <a:off x="584200" y="1594155"/>
            <a:ext cx="4927600" cy="338554"/>
          </a:xfrm>
        </p:spPr>
        <p:txBody>
          <a:bodyPr/>
          <a:lstStyle/>
          <a:p>
            <a:r>
              <a:rPr lang="en-US" sz="2200" b="1">
                <a:ea typeface="+mn-lt"/>
                <a:cs typeface="+mn-lt"/>
              </a:rPr>
              <a:t>Security is everyone’s responsibility.</a:t>
            </a:r>
            <a:endParaRPr lang="en-US" sz="2200" b="1" dirty="0"/>
          </a:p>
        </p:txBody>
      </p:sp>
      <p:sp>
        <p:nvSpPr>
          <p:cNvPr id="5" name="Text Placeholder 4">
            <a:extLst>
              <a:ext uri="{FF2B5EF4-FFF2-40B4-BE49-F238E27FC236}">
                <a16:creationId xmlns:a16="http://schemas.microsoft.com/office/drawing/2014/main" id="{B29D9A5C-ECA7-DFC1-878D-71B87326F7D1}"/>
              </a:ext>
            </a:extLst>
          </p:cNvPr>
          <p:cNvSpPr>
            <a:spLocks noGrp="1"/>
          </p:cNvSpPr>
          <p:nvPr>
            <p:ph type="body" sz="quarter" idx="15"/>
          </p:nvPr>
        </p:nvSpPr>
        <p:spPr>
          <a:xfrm>
            <a:off x="586389" y="2085764"/>
            <a:ext cx="4925411" cy="3016210"/>
          </a:xfrm>
        </p:spPr>
        <p:txBody>
          <a:bodyPr/>
          <a:lstStyle/>
          <a:p>
            <a:pPr marL="0" indent="0">
              <a:spcBef>
                <a:spcPts val="600"/>
              </a:spcBef>
              <a:spcAft>
                <a:spcPts val="600"/>
              </a:spcAft>
              <a:buNone/>
            </a:pPr>
            <a:r>
              <a:rPr lang="en-US" sz="2200"/>
              <a:t>Securing applications is a continuous process that encompasses the following:</a:t>
            </a:r>
            <a:endParaRPr lang="en-US" sz="2200">
              <a:cs typeface="Segoe UI"/>
            </a:endParaRPr>
          </a:p>
          <a:p>
            <a:pPr marL="342900" indent="-228600">
              <a:spcBef>
                <a:spcPts val="600"/>
              </a:spcBef>
              <a:spcAft>
                <a:spcPts val="600"/>
              </a:spcAft>
              <a:buFont typeface="Arial"/>
              <a:buChar char="•"/>
            </a:pPr>
            <a:r>
              <a:rPr lang="en-US" sz="1800"/>
              <a:t>Secure infrastructure</a:t>
            </a:r>
          </a:p>
          <a:p>
            <a:pPr marL="342900" indent="-228600">
              <a:spcBef>
                <a:spcPts val="600"/>
              </a:spcBef>
              <a:spcAft>
                <a:spcPts val="600"/>
              </a:spcAft>
              <a:buFont typeface="Arial"/>
              <a:buChar char="•"/>
            </a:pPr>
            <a:r>
              <a:rPr lang="en-US" sz="1800"/>
              <a:t>Designing an architecture with layered security </a:t>
            </a:r>
          </a:p>
          <a:p>
            <a:pPr marL="342900" indent="-228600">
              <a:spcBef>
                <a:spcPts val="600"/>
              </a:spcBef>
              <a:spcAft>
                <a:spcPts val="600"/>
              </a:spcAft>
              <a:buFont typeface="Arial"/>
              <a:buChar char="•"/>
            </a:pPr>
            <a:r>
              <a:rPr lang="en-US" sz="1800"/>
              <a:t>Continuous security validation</a:t>
            </a:r>
          </a:p>
          <a:p>
            <a:pPr marL="342900" indent="-228600">
              <a:spcBef>
                <a:spcPts val="600"/>
              </a:spcBef>
              <a:spcAft>
                <a:spcPts val="600"/>
              </a:spcAft>
              <a:buFont typeface="Arial"/>
              <a:buChar char="•"/>
            </a:pPr>
            <a:r>
              <a:rPr lang="en-US" sz="1800"/>
              <a:t>Monitoring for attacks</a:t>
            </a:r>
            <a:endParaRPr lang="en-US" sz="1800" dirty="0">
              <a:cs typeface="Segoe UI"/>
            </a:endParaRPr>
          </a:p>
        </p:txBody>
      </p:sp>
      <p:pic>
        <p:nvPicPr>
          <p:cNvPr id="9" name="Picture Placeholder 7" descr="Four part circle with Infrastructure, app architecture, monitoring, and continuous validation">
            <a:extLst>
              <a:ext uri="{FF2B5EF4-FFF2-40B4-BE49-F238E27FC236}">
                <a16:creationId xmlns:a16="http://schemas.microsoft.com/office/drawing/2014/main" id="{EFFDEA3C-334F-1E7E-6D2B-BA9FCD639FE7}"/>
              </a:ext>
            </a:extLst>
          </p:cNvPr>
          <p:cNvPicPr>
            <a:picLocks noGrp="1"/>
          </p:cNvPicPr>
          <p:nvPr>
            <p:ph type="pic" sz="quarter" idx="19"/>
          </p:nvPr>
        </p:nvPicPr>
        <p:blipFill rotWithShape="1">
          <a:blip r:embed="rId2">
            <a:clrChange>
              <a:clrFrom>
                <a:srgbClr val="000000">
                  <a:alpha val="0"/>
                </a:srgbClr>
              </a:clrFrom>
              <a:clrTo>
                <a:srgbClr val="000000">
                  <a:alpha val="0"/>
                </a:srgbClr>
              </a:clrTo>
            </a:clrChange>
          </a:blip>
          <a:srcRect l="-2239" t="-8850" r="-2239" b="-8850"/>
          <a:stretch/>
        </p:blipFill>
        <p:spPr>
          <a:xfrm>
            <a:off x="6096000" y="0"/>
            <a:ext cx="6096000" cy="6858000"/>
          </a:xfrm>
          <a:prstGeom prst="rect">
            <a:avLst/>
          </a:prstGeom>
          <a:solidFill>
            <a:schemeClr val="bg1"/>
          </a:solidFill>
          <a:ln w="38100">
            <a:solidFill>
              <a:schemeClr val="accent2"/>
            </a:solidFill>
          </a:ln>
        </p:spPr>
      </p:pic>
    </p:spTree>
    <p:extLst>
      <p:ext uri="{BB962C8B-B14F-4D97-AF65-F5344CB8AC3E}">
        <p14:creationId xmlns:p14="http://schemas.microsoft.com/office/powerpoint/2010/main" val="42925496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A82C6C-C673-2CDC-E2D3-1DFFAA7B52A8}"/>
              </a:ext>
            </a:extLst>
          </p:cNvPr>
          <p:cNvSpPr>
            <a:spLocks noGrp="1"/>
          </p:cNvSpPr>
          <p:nvPr>
            <p:ph type="title"/>
          </p:nvPr>
        </p:nvSpPr>
        <p:spPr/>
        <p:txBody>
          <a:bodyPr/>
          <a:lstStyle/>
          <a:p>
            <a:r>
              <a:rPr lang="en-US" dirty="0"/>
              <a:t>Describe SQL injection attack</a:t>
            </a:r>
          </a:p>
        </p:txBody>
      </p:sp>
      <p:sp>
        <p:nvSpPr>
          <p:cNvPr id="9" name="Rectangle 8">
            <a:extLst>
              <a:ext uri="{FF2B5EF4-FFF2-40B4-BE49-F238E27FC236}">
                <a16:creationId xmlns:a16="http://schemas.microsoft.com/office/drawing/2014/main" id="{E8F6550D-60CD-8E86-E573-C123335B5C17}"/>
              </a:ext>
              <a:ext uri="{C183D7F6-B498-43B3-948B-1728B52AA6E4}">
                <adec:decorative xmlns:adec="http://schemas.microsoft.com/office/drawing/2017/decorative" val="1"/>
              </a:ext>
            </a:extLst>
          </p:cNvPr>
          <p:cNvSpPr>
            <a:spLocks/>
          </p:cNvSpPr>
          <p:nvPr/>
        </p:nvSpPr>
        <p:spPr bwMode="auto">
          <a:xfrm>
            <a:off x="589263" y="1289051"/>
            <a:ext cx="11013474" cy="4983734"/>
          </a:xfrm>
          <a:prstGeom prst="rect">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Screenshot from the video showing a simple web app with SQL database exposing a possible threat">
            <a:extLst>
              <a:ext uri="{FF2B5EF4-FFF2-40B4-BE49-F238E27FC236}">
                <a16:creationId xmlns:a16="http://schemas.microsoft.com/office/drawing/2014/main" id="{08338D1E-9EDF-3AF4-AA17-AE77820190E7}"/>
              </a:ext>
            </a:extLst>
          </p:cNvPr>
          <p:cNvPicPr>
            <a:picLocks noChangeAspect="1"/>
          </p:cNvPicPr>
          <p:nvPr/>
        </p:nvPicPr>
        <p:blipFill rotWithShape="1">
          <a:blip r:embed="rId3"/>
          <a:srcRect l="515" t="1134" r="515" b="1134"/>
          <a:stretch/>
        </p:blipFill>
        <p:spPr>
          <a:xfrm>
            <a:off x="709252" y="1603424"/>
            <a:ext cx="10773496" cy="4354988"/>
          </a:xfrm>
          <a:prstGeom prst="rect">
            <a:avLst/>
          </a:prstGeom>
        </p:spPr>
      </p:pic>
    </p:spTree>
    <p:extLst>
      <p:ext uri="{BB962C8B-B14F-4D97-AF65-F5344CB8AC3E}">
        <p14:creationId xmlns:p14="http://schemas.microsoft.com/office/powerpoint/2010/main" val="4374785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A7ED0E9-869E-D2A1-491C-33ACB3FDBF51}"/>
              </a:ext>
              <a:ext uri="{C183D7F6-B498-43B3-948B-1728B52AA6E4}">
                <adec:decorative xmlns:adec="http://schemas.microsoft.com/office/drawing/2017/decorative" val="1"/>
              </a:ext>
            </a:extLst>
          </p:cNvPr>
          <p:cNvSpPr>
            <a:spLocks/>
          </p:cNvSpPr>
          <p:nvPr/>
        </p:nvSpPr>
        <p:spPr bwMode="auto">
          <a:xfrm>
            <a:off x="6096000" y="0"/>
            <a:ext cx="6096000" cy="6858000"/>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3B7F1CE6-A12C-2E35-32AE-7F4B9EED5375}"/>
              </a:ext>
            </a:extLst>
          </p:cNvPr>
          <p:cNvSpPr>
            <a:spLocks noGrp="1"/>
          </p:cNvSpPr>
          <p:nvPr>
            <p:ph type="title"/>
          </p:nvPr>
        </p:nvSpPr>
        <p:spPr>
          <a:xfrm>
            <a:off x="588261" y="585216"/>
            <a:ext cx="4710689" cy="492443"/>
          </a:xfrm>
        </p:spPr>
        <p:txBody>
          <a:bodyPr/>
          <a:lstStyle/>
          <a:p>
            <a:r>
              <a:rPr lang="en-US" dirty="0"/>
              <a:t>Understand </a:t>
            </a:r>
            <a:r>
              <a:rPr lang="en-US" dirty="0" err="1"/>
              <a:t>DevSecOps</a:t>
            </a:r>
            <a:endParaRPr lang="en-US" dirty="0"/>
          </a:p>
        </p:txBody>
      </p:sp>
      <p:sp>
        <p:nvSpPr>
          <p:cNvPr id="6" name="Text Placeholder 5">
            <a:extLst>
              <a:ext uri="{FF2B5EF4-FFF2-40B4-BE49-F238E27FC236}">
                <a16:creationId xmlns:a16="http://schemas.microsoft.com/office/drawing/2014/main" id="{48984FDA-94DF-B66A-4615-165948060FD5}"/>
              </a:ext>
            </a:extLst>
          </p:cNvPr>
          <p:cNvSpPr>
            <a:spLocks noGrp="1"/>
          </p:cNvSpPr>
          <p:nvPr>
            <p:ph type="body" sz="quarter" idx="15"/>
          </p:nvPr>
        </p:nvSpPr>
        <p:spPr>
          <a:xfrm>
            <a:off x="584200" y="1594155"/>
            <a:ext cx="5308600" cy="3354765"/>
          </a:xfrm>
        </p:spPr>
        <p:txBody>
          <a:bodyPr anchor="t">
            <a:noAutofit/>
          </a:bodyPr>
          <a:lstStyle/>
          <a:p>
            <a:pPr marL="290513" lvl="0" indent="-290513" defTabSz="1377950">
              <a:spcBef>
                <a:spcPct val="0"/>
              </a:spcBef>
              <a:spcAft>
                <a:spcPts val="1200"/>
              </a:spcAft>
              <a:buFont typeface="Arial" panose="020B0604020202020204" pitchFamily="34" charset="0"/>
              <a:buChar char="•"/>
            </a:pPr>
            <a:r>
              <a:rPr lang="en-US" sz="2200" dirty="0">
                <a:solidFill>
                  <a:schemeClr val="tx1"/>
                </a:solidFill>
                <a:latin typeface="+mn-lt"/>
              </a:rPr>
              <a:t>Secure DevOps is a set of practices designed to integrate DevOps and security</a:t>
            </a:r>
          </a:p>
          <a:p>
            <a:pPr marL="290513" lvl="0" indent="-290513" defTabSz="1377950">
              <a:spcBef>
                <a:spcPct val="0"/>
              </a:spcBef>
              <a:spcAft>
                <a:spcPts val="1200"/>
              </a:spcAft>
              <a:buFont typeface="Arial" panose="020B0604020202020204" pitchFamily="34" charset="0"/>
              <a:buChar char="•"/>
            </a:pPr>
            <a:r>
              <a:rPr lang="en-US" sz="2200" dirty="0">
                <a:solidFill>
                  <a:schemeClr val="tx1"/>
                </a:solidFill>
                <a:latin typeface="+mn-lt"/>
              </a:rPr>
              <a:t>The goal is to enable development teams to work fast without introducing unwanted vulnerabilities</a:t>
            </a:r>
          </a:p>
          <a:p>
            <a:pPr marL="290513" lvl="0" indent="-290513" defTabSz="1377950">
              <a:spcBef>
                <a:spcPct val="0"/>
              </a:spcBef>
              <a:spcAft>
                <a:spcPts val="1200"/>
              </a:spcAft>
              <a:buFont typeface="Arial" panose="020B0604020202020204" pitchFamily="34" charset="0"/>
              <a:buChar char="•"/>
            </a:pPr>
            <a:r>
              <a:rPr lang="en-US" sz="2200" dirty="0">
                <a:solidFill>
                  <a:schemeClr val="tx1"/>
                </a:solidFill>
                <a:latin typeface="+mn-lt"/>
              </a:rPr>
              <a:t>Security strategy includes access control, environment hardening, perimeter protection, and more</a:t>
            </a:r>
          </a:p>
        </p:txBody>
      </p:sp>
      <p:pic>
        <p:nvPicPr>
          <p:cNvPr id="8" name="Picture Placeholder 10" descr="Illustration of DevOps, Secure DevOps, and Security intersection forming DevSecOps.">
            <a:extLst>
              <a:ext uri="{FF2B5EF4-FFF2-40B4-BE49-F238E27FC236}">
                <a16:creationId xmlns:a16="http://schemas.microsoft.com/office/drawing/2014/main" id="{CF80CEDC-F894-F6C0-CE3D-3384E3E1EBE1}"/>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bwMode="ltGray">
          <a:xfrm>
            <a:off x="6272563" y="999630"/>
            <a:ext cx="5742874" cy="3469654"/>
          </a:xfrm>
          <a:prstGeom prst="rect">
            <a:avLst/>
          </a:prstGeom>
        </p:spPr>
      </p:pic>
      <p:sp>
        <p:nvSpPr>
          <p:cNvPr id="13" name="TextBox 12">
            <a:extLst>
              <a:ext uri="{FF2B5EF4-FFF2-40B4-BE49-F238E27FC236}">
                <a16:creationId xmlns:a16="http://schemas.microsoft.com/office/drawing/2014/main" id="{F91D9AF3-602A-CE97-E832-10997287471F}"/>
              </a:ext>
            </a:extLst>
          </p:cNvPr>
          <p:cNvSpPr txBox="1"/>
          <p:nvPr/>
        </p:nvSpPr>
        <p:spPr>
          <a:xfrm>
            <a:off x="6715125" y="4615934"/>
            <a:ext cx="4857750" cy="1086366"/>
          </a:xfrm>
          <a:prstGeom prst="rect">
            <a:avLst/>
          </a:prstGeom>
          <a:noFill/>
        </p:spPr>
        <p:txBody>
          <a:bodyPr wrap="square" anchor="ctr">
            <a:noAutofit/>
          </a:bodyPr>
          <a:lstStyle/>
          <a:p>
            <a:pPr algn="ctr"/>
            <a:r>
              <a:rPr lang="en-US" sz="2200" dirty="0">
                <a:solidFill>
                  <a:schemeClr val="tx1"/>
                </a:solidFill>
              </a:rPr>
              <a:t>Secure DevOps is also sometimes referred to as </a:t>
            </a:r>
            <a:r>
              <a:rPr lang="en-US" sz="2200" i="1" dirty="0" err="1">
                <a:solidFill>
                  <a:schemeClr val="tx1"/>
                </a:solidFill>
              </a:rPr>
              <a:t>DevSecOps</a:t>
            </a:r>
            <a:endParaRPr lang="en-US" sz="2200" dirty="0">
              <a:solidFill>
                <a:schemeClr val="tx1"/>
              </a:solidFill>
            </a:endParaRPr>
          </a:p>
        </p:txBody>
      </p:sp>
    </p:spTree>
    <p:extLst>
      <p:ext uri="{BB962C8B-B14F-4D97-AF65-F5344CB8AC3E}">
        <p14:creationId xmlns:p14="http://schemas.microsoft.com/office/powerpoint/2010/main" val="15055857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7F1CE6-A12C-2E35-32AE-7F4B9EED5375}"/>
              </a:ext>
            </a:extLst>
          </p:cNvPr>
          <p:cNvSpPr>
            <a:spLocks noGrp="1"/>
          </p:cNvSpPr>
          <p:nvPr>
            <p:ph type="title"/>
          </p:nvPr>
        </p:nvSpPr>
        <p:spPr/>
        <p:txBody>
          <a:bodyPr/>
          <a:lstStyle/>
          <a:p>
            <a:r>
              <a:rPr lang="en-US" dirty="0"/>
              <a:t>Explore Secure DevOps pipeline</a:t>
            </a:r>
          </a:p>
        </p:txBody>
      </p:sp>
      <p:sp>
        <p:nvSpPr>
          <p:cNvPr id="6" name="Text Placeholder 5">
            <a:extLst>
              <a:ext uri="{FF2B5EF4-FFF2-40B4-BE49-F238E27FC236}">
                <a16:creationId xmlns:a16="http://schemas.microsoft.com/office/drawing/2014/main" id="{48984FDA-94DF-B66A-4615-165948060FD5}"/>
              </a:ext>
            </a:extLst>
          </p:cNvPr>
          <p:cNvSpPr>
            <a:spLocks noGrp="1"/>
          </p:cNvSpPr>
          <p:nvPr>
            <p:ph type="body" sz="quarter" idx="15"/>
          </p:nvPr>
        </p:nvSpPr>
        <p:spPr>
          <a:xfrm>
            <a:off x="584200" y="1924354"/>
            <a:ext cx="5308600" cy="2082495"/>
          </a:xfrm>
        </p:spPr>
        <p:txBody>
          <a:bodyPr anchor="t">
            <a:noAutofit/>
          </a:bodyPr>
          <a:lstStyle/>
          <a:p>
            <a:pPr defTabSz="1377950">
              <a:spcBef>
                <a:spcPct val="0"/>
              </a:spcBef>
            </a:pPr>
            <a:r>
              <a:rPr lang="en-US" sz="2200" dirty="0"/>
              <a:t>Package management, </a:t>
            </a:r>
            <a:r>
              <a:rPr lang="en-US" sz="2200" dirty="0">
                <a:latin typeface="+mn-lt"/>
              </a:rPr>
              <a:t>and the approval process associated with it, accounts for how software packages are added to the pipeline, and the approval process they need to go through</a:t>
            </a:r>
          </a:p>
        </p:txBody>
      </p:sp>
      <p:sp>
        <p:nvSpPr>
          <p:cNvPr id="15" name="Text Placeholder 5">
            <a:extLst>
              <a:ext uri="{FF2B5EF4-FFF2-40B4-BE49-F238E27FC236}">
                <a16:creationId xmlns:a16="http://schemas.microsoft.com/office/drawing/2014/main" id="{14B9BFD0-142E-4F79-55D5-7316C23E9616}"/>
              </a:ext>
            </a:extLst>
          </p:cNvPr>
          <p:cNvSpPr txBox="1">
            <a:spLocks/>
          </p:cNvSpPr>
          <p:nvPr/>
        </p:nvSpPr>
        <p:spPr>
          <a:xfrm>
            <a:off x="584200" y="4006849"/>
            <a:ext cx="5308600" cy="1587197"/>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377950">
              <a:spcBef>
                <a:spcPct val="0"/>
              </a:spcBef>
            </a:pPr>
            <a:r>
              <a:rPr lang="en-US" sz="2200" dirty="0"/>
              <a:t>Source scanner </a:t>
            </a:r>
            <a:r>
              <a:rPr lang="en-US" sz="2200" dirty="0">
                <a:latin typeface="+mn-lt"/>
              </a:rPr>
              <a:t>is for performing a security scan to verify certain security vulnerabilities are not present in our application source code</a:t>
            </a:r>
          </a:p>
        </p:txBody>
      </p:sp>
      <p:pic>
        <p:nvPicPr>
          <p:cNvPr id="8" name="Picture Placeholder 7" descr="A diagram representing the Rugged DevOps pipeline has ten circles arranged in a larger circle. The ten inner circles are labeled OSS Management service, package manager, version control, build and CI agent, source scanner, release pipeline with testing, dynamic scanner, deployment, monitoring, and devops team. Two additional circles outside the larger circle are labeled external package feeds and approval process. External package feeds points to OSS management service, which points to approval process, which points to package manager">
            <a:extLst>
              <a:ext uri="{FF2B5EF4-FFF2-40B4-BE49-F238E27FC236}">
                <a16:creationId xmlns:a16="http://schemas.microsoft.com/office/drawing/2014/main" id="{63F53DE7-2935-234D-9C96-F3130A483737}"/>
              </a:ext>
            </a:extLst>
          </p:cNvPr>
          <p:cNvPicPr>
            <a:picLocks noGrp="1" noChangeAspect="1"/>
          </p:cNvPicPr>
          <p:nvPr>
            <p:ph type="pic" sz="quarter" idx="19"/>
          </p:nvPr>
        </p:nvPicPr>
        <p:blipFill rotWithShape="1">
          <a:blip r:embed="rId3"/>
          <a:srcRect l="-3097" t="-14329" r="-3097" b="-14329"/>
          <a:stretch/>
        </p:blipFill>
        <p:spPr>
          <a:xfrm>
            <a:off x="6096000" y="0"/>
            <a:ext cx="6096000" cy="6858000"/>
          </a:xfrm>
          <a:prstGeom prst="rect">
            <a:avLst/>
          </a:prstGeom>
          <a:solidFill>
            <a:schemeClr val="bg1"/>
          </a:solidFill>
          <a:ln w="38100">
            <a:solidFill>
              <a:schemeClr val="accent2"/>
            </a:solidFill>
          </a:ln>
        </p:spPr>
      </p:pic>
    </p:spTree>
    <p:extLst>
      <p:ext uri="{BB962C8B-B14F-4D97-AF65-F5344CB8AC3E}">
        <p14:creationId xmlns:p14="http://schemas.microsoft.com/office/powerpoint/2010/main" val="40169400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3A82C6C-C673-2CDC-E2D3-1DFFAA7B52A8}"/>
              </a:ext>
            </a:extLst>
          </p:cNvPr>
          <p:cNvSpPr>
            <a:spLocks noGrp="1"/>
          </p:cNvSpPr>
          <p:nvPr>
            <p:ph type="title"/>
          </p:nvPr>
        </p:nvSpPr>
        <p:spPr/>
        <p:txBody>
          <a:bodyPr/>
          <a:lstStyle/>
          <a:p>
            <a:r>
              <a:rPr lang="en-US" dirty="0"/>
              <a:t>Explore key validation points</a:t>
            </a:r>
          </a:p>
        </p:txBody>
      </p:sp>
      <p:sp>
        <p:nvSpPr>
          <p:cNvPr id="9" name="Rectangle 8">
            <a:extLst>
              <a:ext uri="{FF2B5EF4-FFF2-40B4-BE49-F238E27FC236}">
                <a16:creationId xmlns:a16="http://schemas.microsoft.com/office/drawing/2014/main" id="{E8F6550D-60CD-8E86-E573-C123335B5C17}"/>
              </a:ext>
              <a:ext uri="{C183D7F6-B498-43B3-948B-1728B52AA6E4}">
                <adec:decorative xmlns:adec="http://schemas.microsoft.com/office/drawing/2017/decorative" val="1"/>
              </a:ext>
            </a:extLst>
          </p:cNvPr>
          <p:cNvSpPr>
            <a:spLocks/>
          </p:cNvSpPr>
          <p:nvPr/>
        </p:nvSpPr>
        <p:spPr bwMode="auto">
          <a:xfrm>
            <a:off x="646939" y="1289050"/>
            <a:ext cx="11013474" cy="4187873"/>
          </a:xfrm>
          <a:prstGeom prst="rect">
            <a:avLst/>
          </a:prstGeom>
          <a:solidFill>
            <a:schemeClr val="bg1"/>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Flowchart with IDE and Pull, CI, Dev, and Test. Each node has validation and feedback">
            <a:extLst>
              <a:ext uri="{FF2B5EF4-FFF2-40B4-BE49-F238E27FC236}">
                <a16:creationId xmlns:a16="http://schemas.microsoft.com/office/drawing/2014/main" id="{154D757C-468F-2C69-8380-939E10014CAC}"/>
              </a:ext>
            </a:extLst>
          </p:cNvPr>
          <p:cNvPicPr>
            <a:picLocks noChangeAspect="1"/>
          </p:cNvPicPr>
          <p:nvPr/>
        </p:nvPicPr>
        <p:blipFill rotWithShape="1">
          <a:blip r:embed="rId3"/>
          <a:stretch/>
        </p:blipFill>
        <p:spPr>
          <a:xfrm>
            <a:off x="1232953" y="1445882"/>
            <a:ext cx="9841448" cy="3874210"/>
          </a:xfrm>
          <a:prstGeom prst="rect">
            <a:avLst/>
          </a:prstGeom>
        </p:spPr>
      </p:pic>
      <p:sp>
        <p:nvSpPr>
          <p:cNvPr id="3" name="Rectangle 2">
            <a:extLst>
              <a:ext uri="{FF2B5EF4-FFF2-40B4-BE49-F238E27FC236}">
                <a16:creationId xmlns:a16="http://schemas.microsoft.com/office/drawing/2014/main" id="{3C3FBE9B-0126-278E-EEEA-2767F8826200}"/>
              </a:ext>
              <a:ext uri="{C183D7F6-B498-43B3-948B-1728B52AA6E4}">
                <adec:decorative xmlns:adec="http://schemas.microsoft.com/office/drawing/2017/decorative" val="0"/>
              </a:ext>
            </a:extLst>
          </p:cNvPr>
          <p:cNvSpPr>
            <a:spLocks/>
          </p:cNvSpPr>
          <p:nvPr/>
        </p:nvSpPr>
        <p:spPr bwMode="auto">
          <a:xfrm>
            <a:off x="646939" y="5610449"/>
            <a:ext cx="11013474" cy="677108"/>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200" dirty="0">
                <a:solidFill>
                  <a:schemeClr val="tx1"/>
                </a:solidFill>
                <a:latin typeface="+mj-lt"/>
              </a:rPr>
              <a:t>Continuous security validation should be added at each step from development through production</a:t>
            </a:r>
          </a:p>
        </p:txBody>
      </p:sp>
    </p:spTree>
    <p:extLst>
      <p:ext uri="{BB962C8B-B14F-4D97-AF65-F5344CB8AC3E}">
        <p14:creationId xmlns:p14="http://schemas.microsoft.com/office/powerpoint/2010/main" val="2964117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5CDD75-14DA-72BB-A75C-00AC112E962B}"/>
              </a:ext>
              <a:ext uri="{C183D7F6-B498-43B3-948B-1728B52AA6E4}">
                <adec:decorative xmlns:adec="http://schemas.microsoft.com/office/drawing/2017/decorative" val="1"/>
              </a:ext>
            </a:extLst>
          </p:cNvPr>
          <p:cNvSpPr>
            <a:spLocks/>
          </p:cNvSpPr>
          <p:nvPr/>
        </p:nvSpPr>
        <p:spPr bwMode="auto">
          <a:xfrm>
            <a:off x="0" y="1152766"/>
            <a:ext cx="12192000" cy="3444634"/>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0C6277B0-350E-F296-B718-1160849866DD}"/>
              </a:ext>
            </a:extLst>
          </p:cNvPr>
          <p:cNvSpPr>
            <a:spLocks noGrp="1"/>
          </p:cNvSpPr>
          <p:nvPr>
            <p:ph type="title"/>
          </p:nvPr>
        </p:nvSpPr>
        <p:spPr/>
        <p:txBody>
          <a:bodyPr/>
          <a:lstStyle/>
          <a:p>
            <a:r>
              <a:rPr lang="en-US" dirty="0"/>
              <a:t>Explore continuous security validation</a:t>
            </a:r>
          </a:p>
        </p:txBody>
      </p:sp>
      <p:sp>
        <p:nvSpPr>
          <p:cNvPr id="9" name="Rectangle 5">
            <a:extLst>
              <a:ext uri="{FF2B5EF4-FFF2-40B4-BE49-F238E27FC236}">
                <a16:creationId xmlns:a16="http://schemas.microsoft.com/office/drawing/2014/main" id="{97C76ECD-D594-B251-9D5B-33B629F42CB7}"/>
              </a:ext>
            </a:extLst>
          </p:cNvPr>
          <p:cNvSpPr>
            <a:spLocks noChangeArrowheads="1"/>
          </p:cNvSpPr>
          <p:nvPr/>
        </p:nvSpPr>
        <p:spPr bwMode="auto">
          <a:xfrm>
            <a:off x="596900" y="1351514"/>
            <a:ext cx="2613686" cy="2227475"/>
          </a:xfrm>
          <a:prstGeom prst="rect">
            <a:avLst/>
          </a:prstGeom>
          <a:solidFill>
            <a:schemeClr val="bg1">
              <a:lumMod val="95000"/>
            </a:schemeClr>
          </a:solidFill>
          <a:ln w="19050">
            <a:solidFill>
              <a:schemeClr val="bg1">
                <a:lumMod val="95000"/>
              </a:schemeClr>
            </a:solidFill>
            <a:prstDash val="solid"/>
            <a:miter lim="800000"/>
            <a:headEnd/>
            <a:tailEnd/>
          </a:ln>
        </p:spPr>
        <p:txBody>
          <a:bodyPr vert="horz" wrap="square" lIns="182880" tIns="137160" rIns="182880" bIns="137160" numCol="1" anchor="t" anchorCtr="0" compatLnSpc="1">
            <a:prstTxWarp prst="textNoShape">
              <a:avLst/>
            </a:prstTxWarp>
          </a:bodyPr>
          <a:lstStyle/>
          <a:p>
            <a:pPr algn="ctr" defTabSz="914400" eaLnBrk="0" fontAlgn="base" hangingPunct="0">
              <a:spcBef>
                <a:spcPts val="20400"/>
              </a:spcBef>
              <a:spcAft>
                <a:spcPct val="0"/>
              </a:spcAft>
            </a:pPr>
            <a:r>
              <a:rPr lang="en-US" altLang="en-US" sz="2200" dirty="0">
                <a:latin typeface="+mj-lt"/>
              </a:rPr>
              <a:t>Coding</a:t>
            </a:r>
          </a:p>
        </p:txBody>
      </p:sp>
      <p:pic>
        <p:nvPicPr>
          <p:cNvPr id="10" name="Picture 9" descr="Icon of a person sitting in a desk">
            <a:extLst>
              <a:ext uri="{FF2B5EF4-FFF2-40B4-BE49-F238E27FC236}">
                <a16:creationId xmlns:a16="http://schemas.microsoft.com/office/drawing/2014/main" id="{06BF6648-806D-1B10-7FDD-17ACB670FD68}"/>
              </a:ext>
            </a:extLst>
          </p:cNvPr>
          <p:cNvPicPr>
            <a:picLocks noChangeAspect="1"/>
          </p:cNvPicPr>
          <p:nvPr/>
        </p:nvPicPr>
        <p:blipFill>
          <a:blip r:embed="rId2"/>
          <a:stretch>
            <a:fillRect/>
          </a:stretch>
        </p:blipFill>
        <p:spPr>
          <a:xfrm>
            <a:off x="1344620" y="2148832"/>
            <a:ext cx="1118247" cy="1118247"/>
          </a:xfrm>
          <a:prstGeom prst="rect">
            <a:avLst/>
          </a:prstGeom>
        </p:spPr>
      </p:pic>
      <p:sp>
        <p:nvSpPr>
          <p:cNvPr id="11" name="Rectangle 5">
            <a:extLst>
              <a:ext uri="{FF2B5EF4-FFF2-40B4-BE49-F238E27FC236}">
                <a16:creationId xmlns:a16="http://schemas.microsoft.com/office/drawing/2014/main" id="{D8F68FFD-E1AD-CD19-218B-EB2AD3763052}"/>
              </a:ext>
            </a:extLst>
          </p:cNvPr>
          <p:cNvSpPr>
            <a:spLocks noChangeArrowheads="1"/>
          </p:cNvSpPr>
          <p:nvPr/>
        </p:nvSpPr>
        <p:spPr bwMode="auto">
          <a:xfrm>
            <a:off x="596900" y="3753254"/>
            <a:ext cx="2613686" cy="387344"/>
          </a:xfrm>
          <a:prstGeom prst="rect">
            <a:avLst/>
          </a:prstGeom>
          <a:noFill/>
          <a:ln w="19050">
            <a:noFill/>
            <a:prstDash val="solid"/>
            <a:miter lim="800000"/>
            <a:headEnd/>
            <a:tailEnd/>
          </a:ln>
        </p:spPr>
        <p:txBody>
          <a:bodyPr vert="horz" wrap="square" lIns="182880" tIns="137160" rIns="182880" bIns="137160" numCol="1" anchor="ctr" anchorCtr="0" compatLnSpc="1">
            <a:prstTxWarp prst="textNoShape">
              <a:avLst/>
            </a:prstTxWarp>
          </a:bodyPr>
          <a:lstStyle/>
          <a:p>
            <a:pPr algn="ctr" defTabSz="914400" eaLnBrk="0" fontAlgn="base" hangingPunct="0">
              <a:spcBef>
                <a:spcPts val="20400"/>
              </a:spcBef>
              <a:spcAft>
                <a:spcPct val="0"/>
              </a:spcAft>
            </a:pPr>
            <a:r>
              <a:rPr kumimoji="0" lang="en-US" altLang="en-US" sz="1800" b="0" i="0" u="none" strike="noStrike" cap="none" normalizeH="0" baseline="0" dirty="0">
                <a:ln>
                  <a:noFill/>
                </a:ln>
                <a:effectLst/>
              </a:rPr>
              <a:t>$80/defect</a:t>
            </a:r>
          </a:p>
        </p:txBody>
      </p:sp>
      <p:sp>
        <p:nvSpPr>
          <p:cNvPr id="12" name="Rectangle 7">
            <a:extLst>
              <a:ext uri="{FF2B5EF4-FFF2-40B4-BE49-F238E27FC236}">
                <a16:creationId xmlns:a16="http://schemas.microsoft.com/office/drawing/2014/main" id="{28DE4F4A-77B0-FF10-1478-AA94D5546DE3}"/>
              </a:ext>
            </a:extLst>
          </p:cNvPr>
          <p:cNvSpPr>
            <a:spLocks noChangeArrowheads="1"/>
          </p:cNvSpPr>
          <p:nvPr/>
        </p:nvSpPr>
        <p:spPr bwMode="auto">
          <a:xfrm>
            <a:off x="3391241" y="1351514"/>
            <a:ext cx="2615178" cy="2227475"/>
          </a:xfrm>
          <a:prstGeom prst="rect">
            <a:avLst/>
          </a:prstGeom>
          <a:solidFill>
            <a:schemeClr val="bg1">
              <a:lumMod val="95000"/>
            </a:schemeClr>
          </a:solidFill>
          <a:ln w="19050">
            <a:solidFill>
              <a:schemeClr val="bg1">
                <a:lumMod val="95000"/>
              </a:schemeClr>
            </a:solidFill>
            <a:prstDash val="solid"/>
            <a:miter lim="800000"/>
            <a:headEnd/>
            <a:tailEnd/>
          </a:ln>
        </p:spPr>
        <p:txBody>
          <a:bodyPr vert="horz" wrap="square" lIns="182880" tIns="137160" rIns="182880" bIns="137160" numCol="1" anchor="t" anchorCtr="0" compatLnSpc="1">
            <a:prstTxWarp prst="textNoShape">
              <a:avLst/>
            </a:prstTxWarp>
          </a:bodyPr>
          <a:lstStyle/>
          <a:p>
            <a:pPr algn="ctr" defTabSz="914400" eaLnBrk="0" fontAlgn="base" hangingPunct="0">
              <a:spcBef>
                <a:spcPts val="20400"/>
              </a:spcBef>
              <a:spcAft>
                <a:spcPct val="0"/>
              </a:spcAft>
            </a:pPr>
            <a:r>
              <a:rPr lang="en-US" altLang="en-US" sz="2200" dirty="0">
                <a:latin typeface="+mj-lt"/>
              </a:rPr>
              <a:t>Build</a:t>
            </a:r>
          </a:p>
        </p:txBody>
      </p:sp>
      <p:pic>
        <p:nvPicPr>
          <p:cNvPr id="13" name="Picture 12" descr="Icon of a screen with three circles enclosed by outward pointing chevrons on left and right">
            <a:extLst>
              <a:ext uri="{FF2B5EF4-FFF2-40B4-BE49-F238E27FC236}">
                <a16:creationId xmlns:a16="http://schemas.microsoft.com/office/drawing/2014/main" id="{BDDF1C06-CEB0-98D2-F071-02FB02D4D0DA}"/>
              </a:ext>
            </a:extLst>
          </p:cNvPr>
          <p:cNvPicPr>
            <a:picLocks noChangeAspect="1"/>
          </p:cNvPicPr>
          <p:nvPr/>
        </p:nvPicPr>
        <p:blipFill>
          <a:blip r:embed="rId3"/>
          <a:stretch>
            <a:fillRect/>
          </a:stretch>
        </p:blipFill>
        <p:spPr>
          <a:xfrm>
            <a:off x="3958847" y="2152665"/>
            <a:ext cx="1479966" cy="1110582"/>
          </a:xfrm>
          <a:prstGeom prst="rect">
            <a:avLst/>
          </a:prstGeom>
        </p:spPr>
      </p:pic>
      <p:sp>
        <p:nvSpPr>
          <p:cNvPr id="14" name="Rectangle 7">
            <a:extLst>
              <a:ext uri="{FF2B5EF4-FFF2-40B4-BE49-F238E27FC236}">
                <a16:creationId xmlns:a16="http://schemas.microsoft.com/office/drawing/2014/main" id="{EED1188D-87FB-B102-6EFE-3A047180B7A0}"/>
              </a:ext>
            </a:extLst>
          </p:cNvPr>
          <p:cNvSpPr>
            <a:spLocks noChangeArrowheads="1"/>
          </p:cNvSpPr>
          <p:nvPr/>
        </p:nvSpPr>
        <p:spPr bwMode="auto">
          <a:xfrm>
            <a:off x="3391241" y="3753254"/>
            <a:ext cx="2615178" cy="387344"/>
          </a:xfrm>
          <a:prstGeom prst="rect">
            <a:avLst/>
          </a:prstGeom>
          <a:noFill/>
          <a:ln w="19050">
            <a:noFill/>
            <a:prstDash val="solid"/>
            <a:miter lim="800000"/>
            <a:headEnd/>
            <a:tailEnd/>
          </a:ln>
        </p:spPr>
        <p:txBody>
          <a:bodyPr vert="horz" wrap="square" lIns="182880" tIns="137160" rIns="182880" bIns="137160" numCol="1" anchor="ctr" anchorCtr="0" compatLnSpc="1">
            <a:prstTxWarp prst="textNoShape">
              <a:avLst/>
            </a:prstTxWarp>
          </a:bodyPr>
          <a:lstStyle/>
          <a:p>
            <a:pPr algn="ctr" defTabSz="914400" eaLnBrk="0" fontAlgn="base" hangingPunct="0">
              <a:spcBef>
                <a:spcPts val="20400"/>
              </a:spcBef>
              <a:spcAft>
                <a:spcPct val="0"/>
              </a:spcAft>
            </a:pPr>
            <a:r>
              <a:rPr kumimoji="0" lang="en-US" altLang="en-US" sz="1800" b="0" i="0" u="none" strike="noStrike" cap="none" normalizeH="0" baseline="0" dirty="0">
                <a:ln>
                  <a:noFill/>
                </a:ln>
                <a:effectLst/>
              </a:rPr>
              <a:t>$240/defect</a:t>
            </a:r>
          </a:p>
        </p:txBody>
      </p:sp>
      <p:sp>
        <p:nvSpPr>
          <p:cNvPr id="15" name="Rectangle 9">
            <a:extLst>
              <a:ext uri="{FF2B5EF4-FFF2-40B4-BE49-F238E27FC236}">
                <a16:creationId xmlns:a16="http://schemas.microsoft.com/office/drawing/2014/main" id="{D5A0A732-2919-BD9C-84A9-A4A8357BD3F8}"/>
              </a:ext>
            </a:extLst>
          </p:cNvPr>
          <p:cNvSpPr>
            <a:spLocks noChangeArrowheads="1"/>
          </p:cNvSpPr>
          <p:nvPr/>
        </p:nvSpPr>
        <p:spPr bwMode="auto">
          <a:xfrm>
            <a:off x="6187074" y="1351514"/>
            <a:ext cx="2613686" cy="2227475"/>
          </a:xfrm>
          <a:prstGeom prst="rect">
            <a:avLst/>
          </a:prstGeom>
          <a:solidFill>
            <a:schemeClr val="bg1">
              <a:lumMod val="95000"/>
            </a:schemeClr>
          </a:solidFill>
          <a:ln w="19050">
            <a:solidFill>
              <a:schemeClr val="bg1">
                <a:lumMod val="95000"/>
              </a:schemeClr>
            </a:solidFill>
            <a:prstDash val="solid"/>
            <a:miter lim="800000"/>
            <a:headEnd/>
            <a:tailEnd/>
          </a:ln>
        </p:spPr>
        <p:txBody>
          <a:bodyPr vert="horz" wrap="square" lIns="182880" tIns="137160" rIns="182880" bIns="137160" numCol="1" anchor="t" anchorCtr="0" compatLnSpc="1">
            <a:prstTxWarp prst="textNoShape">
              <a:avLst/>
            </a:prstTxWarp>
          </a:bodyPr>
          <a:lstStyle/>
          <a:p>
            <a:pPr algn="ctr" defTabSz="914400" eaLnBrk="0" fontAlgn="base" hangingPunct="0">
              <a:spcBef>
                <a:spcPts val="20400"/>
              </a:spcBef>
              <a:spcAft>
                <a:spcPct val="0"/>
              </a:spcAft>
            </a:pPr>
            <a:r>
              <a:rPr lang="en-US" altLang="en-US" sz="2200" dirty="0">
                <a:latin typeface="+mj-lt"/>
              </a:rPr>
              <a:t>QA &amp; security</a:t>
            </a:r>
          </a:p>
        </p:txBody>
      </p:sp>
      <p:pic>
        <p:nvPicPr>
          <p:cNvPr id="16" name="Picture 15" descr="Icon of a magnifying glass">
            <a:extLst>
              <a:ext uri="{FF2B5EF4-FFF2-40B4-BE49-F238E27FC236}">
                <a16:creationId xmlns:a16="http://schemas.microsoft.com/office/drawing/2014/main" id="{91720DE8-F518-6739-DA03-CAD93C43BA0C}"/>
              </a:ext>
            </a:extLst>
          </p:cNvPr>
          <p:cNvPicPr>
            <a:picLocks noChangeAspect="1"/>
          </p:cNvPicPr>
          <p:nvPr/>
        </p:nvPicPr>
        <p:blipFill>
          <a:blip r:embed="rId4"/>
          <a:stretch>
            <a:fillRect/>
          </a:stretch>
        </p:blipFill>
        <p:spPr>
          <a:xfrm>
            <a:off x="6934793" y="2148832"/>
            <a:ext cx="1118247" cy="1118247"/>
          </a:xfrm>
          <a:prstGeom prst="rect">
            <a:avLst/>
          </a:prstGeom>
        </p:spPr>
      </p:pic>
      <p:sp>
        <p:nvSpPr>
          <p:cNvPr id="17" name="Rectangle 9">
            <a:extLst>
              <a:ext uri="{FF2B5EF4-FFF2-40B4-BE49-F238E27FC236}">
                <a16:creationId xmlns:a16="http://schemas.microsoft.com/office/drawing/2014/main" id="{6AAF6D5B-4F87-861D-A84B-0AB1038B587D}"/>
              </a:ext>
            </a:extLst>
          </p:cNvPr>
          <p:cNvSpPr>
            <a:spLocks noChangeArrowheads="1"/>
          </p:cNvSpPr>
          <p:nvPr/>
        </p:nvSpPr>
        <p:spPr bwMode="auto">
          <a:xfrm>
            <a:off x="6187074" y="3753254"/>
            <a:ext cx="2613686" cy="387344"/>
          </a:xfrm>
          <a:prstGeom prst="rect">
            <a:avLst/>
          </a:prstGeom>
          <a:noFill/>
          <a:ln w="19050">
            <a:noFill/>
            <a:prstDash val="solid"/>
            <a:miter lim="800000"/>
            <a:headEnd/>
            <a:tailEnd/>
          </a:ln>
        </p:spPr>
        <p:txBody>
          <a:bodyPr vert="horz" wrap="square" lIns="182880" tIns="137160" rIns="182880" bIns="137160" numCol="1" anchor="ctr" anchorCtr="0" compatLnSpc="1">
            <a:prstTxWarp prst="textNoShape">
              <a:avLst/>
            </a:prstTxWarp>
          </a:bodyPr>
          <a:lstStyle/>
          <a:p>
            <a:pPr algn="ctr" defTabSz="914400" eaLnBrk="0" fontAlgn="base" hangingPunct="0">
              <a:spcBef>
                <a:spcPts val="20400"/>
              </a:spcBef>
              <a:spcAft>
                <a:spcPct val="0"/>
              </a:spcAft>
            </a:pPr>
            <a:r>
              <a:rPr kumimoji="0" lang="en-US" altLang="en-US" sz="1800" b="0" i="0" u="none" strike="noStrike" cap="none" normalizeH="0" baseline="0" dirty="0">
                <a:ln>
                  <a:noFill/>
                </a:ln>
                <a:effectLst/>
              </a:rPr>
              <a:t>$960/de</a:t>
            </a:r>
            <a:r>
              <a:rPr lang="en-US" altLang="en-US" sz="1800" dirty="0"/>
              <a:t>f</a:t>
            </a:r>
            <a:r>
              <a:rPr kumimoji="0" lang="en-US" altLang="en-US" sz="1800" b="0" i="0" u="none" strike="noStrike" cap="none" normalizeH="0" baseline="0" dirty="0">
                <a:ln>
                  <a:noFill/>
                </a:ln>
                <a:effectLst/>
              </a:rPr>
              <a:t>ect</a:t>
            </a:r>
          </a:p>
        </p:txBody>
      </p:sp>
      <p:sp>
        <p:nvSpPr>
          <p:cNvPr id="18" name="Rectangle 11">
            <a:extLst>
              <a:ext uri="{FF2B5EF4-FFF2-40B4-BE49-F238E27FC236}">
                <a16:creationId xmlns:a16="http://schemas.microsoft.com/office/drawing/2014/main" id="{DAC26F90-83AA-FD19-FD52-962D21B17413}"/>
              </a:ext>
            </a:extLst>
          </p:cNvPr>
          <p:cNvSpPr>
            <a:spLocks noChangeArrowheads="1"/>
          </p:cNvSpPr>
          <p:nvPr/>
        </p:nvSpPr>
        <p:spPr bwMode="auto">
          <a:xfrm>
            <a:off x="8981414" y="1351514"/>
            <a:ext cx="2613686" cy="2227475"/>
          </a:xfrm>
          <a:prstGeom prst="rect">
            <a:avLst/>
          </a:prstGeom>
          <a:solidFill>
            <a:schemeClr val="bg1">
              <a:lumMod val="95000"/>
            </a:schemeClr>
          </a:solidFill>
          <a:ln w="19050">
            <a:solidFill>
              <a:schemeClr val="bg1">
                <a:lumMod val="95000"/>
              </a:schemeClr>
            </a:solidFill>
            <a:prstDash val="solid"/>
            <a:miter lim="800000"/>
            <a:headEnd/>
            <a:tailEnd/>
          </a:ln>
        </p:spPr>
        <p:txBody>
          <a:bodyPr vert="horz" wrap="square" lIns="182880" tIns="137160" rIns="182880" bIns="137160" numCol="1" anchor="t" anchorCtr="0" compatLnSpc="1">
            <a:prstTxWarp prst="textNoShape">
              <a:avLst/>
            </a:prstTxWarp>
          </a:bodyPr>
          <a:lstStyle/>
          <a:p>
            <a:pPr algn="ctr" defTabSz="914400" eaLnBrk="0" fontAlgn="base" hangingPunct="0">
              <a:spcBef>
                <a:spcPts val="20400"/>
              </a:spcBef>
              <a:spcAft>
                <a:spcPct val="0"/>
              </a:spcAft>
            </a:pPr>
            <a:r>
              <a:rPr lang="en-US" altLang="en-US" sz="2200" dirty="0">
                <a:latin typeface="+mj-lt"/>
              </a:rPr>
              <a:t>Production</a:t>
            </a:r>
          </a:p>
        </p:txBody>
      </p:sp>
      <p:pic>
        <p:nvPicPr>
          <p:cNvPr id="19" name="Picture 18" descr="Icon of a screen with filled chart ">
            <a:extLst>
              <a:ext uri="{FF2B5EF4-FFF2-40B4-BE49-F238E27FC236}">
                <a16:creationId xmlns:a16="http://schemas.microsoft.com/office/drawing/2014/main" id="{8CEFBB20-53D2-7818-0793-997F9DE11BF0}"/>
              </a:ext>
            </a:extLst>
          </p:cNvPr>
          <p:cNvPicPr>
            <a:picLocks noChangeAspect="1"/>
          </p:cNvPicPr>
          <p:nvPr/>
        </p:nvPicPr>
        <p:blipFill>
          <a:blip r:embed="rId5"/>
          <a:stretch>
            <a:fillRect/>
          </a:stretch>
        </p:blipFill>
        <p:spPr>
          <a:xfrm>
            <a:off x="9613255" y="2201427"/>
            <a:ext cx="1350005" cy="1013057"/>
          </a:xfrm>
          <a:prstGeom prst="rect">
            <a:avLst/>
          </a:prstGeom>
        </p:spPr>
      </p:pic>
      <p:sp>
        <p:nvSpPr>
          <p:cNvPr id="20" name="Rectangle 11">
            <a:extLst>
              <a:ext uri="{FF2B5EF4-FFF2-40B4-BE49-F238E27FC236}">
                <a16:creationId xmlns:a16="http://schemas.microsoft.com/office/drawing/2014/main" id="{711BAE70-32E8-7A29-5B09-B7804B93E0EC}"/>
              </a:ext>
            </a:extLst>
          </p:cNvPr>
          <p:cNvSpPr>
            <a:spLocks noChangeArrowheads="1"/>
          </p:cNvSpPr>
          <p:nvPr/>
        </p:nvSpPr>
        <p:spPr bwMode="auto">
          <a:xfrm>
            <a:off x="8981414" y="3753254"/>
            <a:ext cx="2613686" cy="387344"/>
          </a:xfrm>
          <a:prstGeom prst="rect">
            <a:avLst/>
          </a:prstGeom>
          <a:noFill/>
          <a:ln w="19050">
            <a:noFill/>
            <a:prstDash val="solid"/>
            <a:miter lim="800000"/>
            <a:headEnd/>
            <a:tailEnd/>
          </a:ln>
        </p:spPr>
        <p:txBody>
          <a:bodyPr vert="horz" wrap="square" lIns="182880" tIns="137160" rIns="182880" bIns="137160" numCol="1" anchor="ctr" anchorCtr="0" compatLnSpc="1">
            <a:prstTxWarp prst="textNoShape">
              <a:avLst/>
            </a:prstTxWarp>
          </a:bodyPr>
          <a:lstStyle/>
          <a:p>
            <a:pPr algn="ctr" defTabSz="914400" eaLnBrk="0" fontAlgn="base" hangingPunct="0">
              <a:spcBef>
                <a:spcPts val="20400"/>
              </a:spcBef>
              <a:spcAft>
                <a:spcPct val="0"/>
              </a:spcAft>
            </a:pPr>
            <a:r>
              <a:rPr kumimoji="0" lang="en-US" altLang="en-US" sz="1800" b="0" i="0" u="none" strike="noStrike" cap="none" normalizeH="0" baseline="0" dirty="0">
                <a:ln>
                  <a:noFill/>
                </a:ln>
                <a:effectLst/>
              </a:rPr>
              <a:t>$7,600/defect</a:t>
            </a:r>
          </a:p>
        </p:txBody>
      </p:sp>
      <p:sp>
        <p:nvSpPr>
          <p:cNvPr id="22" name="Rectangle 21">
            <a:extLst>
              <a:ext uri="{FF2B5EF4-FFF2-40B4-BE49-F238E27FC236}">
                <a16:creationId xmlns:a16="http://schemas.microsoft.com/office/drawing/2014/main" id="{ACB46235-C35A-948D-CB62-6694D033E905}"/>
              </a:ext>
            </a:extLst>
          </p:cNvPr>
          <p:cNvSpPr/>
          <p:nvPr/>
        </p:nvSpPr>
        <p:spPr>
          <a:xfrm>
            <a:off x="660400" y="4232064"/>
            <a:ext cx="2835520" cy="215444"/>
          </a:xfrm>
          <a:prstGeom prst="rect">
            <a:avLst/>
          </a:prstGeom>
        </p:spPr>
        <p:txBody>
          <a:bodyPr wrap="none" lIns="0" tIns="0" rIns="0" bIns="0">
            <a:noAutofit/>
          </a:bodyPr>
          <a:lstStyle/>
          <a:p>
            <a:pPr lvl="0"/>
            <a:r>
              <a:rPr lang="en-US" sz="1400" dirty="0">
                <a:solidFill>
                  <a:srgbClr val="000000"/>
                </a:solidFill>
              </a:rPr>
              <a:t>Source: </a:t>
            </a:r>
            <a:r>
              <a:rPr lang="en-US" sz="1400" dirty="0" err="1">
                <a:solidFill>
                  <a:srgbClr val="000000"/>
                </a:solidFill>
              </a:rPr>
              <a:t>Ponemon</a:t>
            </a:r>
            <a:r>
              <a:rPr lang="en-US" sz="1400" dirty="0">
                <a:solidFill>
                  <a:srgbClr val="000000"/>
                </a:solidFill>
              </a:rPr>
              <a:t> Institute Research</a:t>
            </a:r>
          </a:p>
        </p:txBody>
      </p:sp>
      <p:sp>
        <p:nvSpPr>
          <p:cNvPr id="6" name="Text Placeholder 5">
            <a:extLst>
              <a:ext uri="{FF2B5EF4-FFF2-40B4-BE49-F238E27FC236}">
                <a16:creationId xmlns:a16="http://schemas.microsoft.com/office/drawing/2014/main" id="{9613B2BE-7222-3B19-5317-05BA3EE0DEAE}"/>
              </a:ext>
            </a:extLst>
          </p:cNvPr>
          <p:cNvSpPr>
            <a:spLocks noGrp="1"/>
          </p:cNvSpPr>
          <p:nvPr>
            <p:ph type="body" sz="quarter" idx="15"/>
          </p:nvPr>
        </p:nvSpPr>
        <p:spPr/>
        <p:txBody>
          <a:bodyPr>
            <a:noAutofit/>
          </a:bodyPr>
          <a:lstStyle/>
          <a:p>
            <a:pPr marL="0" indent="0">
              <a:buNone/>
            </a:pPr>
            <a:r>
              <a:rPr lang="en-US" sz="2200" dirty="0">
                <a:solidFill>
                  <a:schemeClr val="tx1"/>
                </a:solidFill>
              </a:rPr>
              <a:t>Reduce cost by moving Secure DevOps to the left</a:t>
            </a:r>
          </a:p>
          <a:p>
            <a:pPr marL="0" indent="0">
              <a:buNone/>
            </a:pPr>
            <a:endParaRPr lang="en-US" sz="2200" dirty="0"/>
          </a:p>
        </p:txBody>
      </p:sp>
      <p:sp>
        <p:nvSpPr>
          <p:cNvPr id="7" name="Text Placeholder 6">
            <a:extLst>
              <a:ext uri="{FF2B5EF4-FFF2-40B4-BE49-F238E27FC236}">
                <a16:creationId xmlns:a16="http://schemas.microsoft.com/office/drawing/2014/main" id="{232F46C6-6EEA-6CD7-A2B2-24C9CCD0D616}"/>
              </a:ext>
            </a:extLst>
          </p:cNvPr>
          <p:cNvSpPr>
            <a:spLocks noGrp="1"/>
          </p:cNvSpPr>
          <p:nvPr>
            <p:ph type="body" sz="quarter" idx="20"/>
          </p:nvPr>
        </p:nvSpPr>
        <p:spPr/>
        <p:txBody>
          <a:bodyPr>
            <a:noAutofit/>
          </a:bodyPr>
          <a:lstStyle/>
          <a:p>
            <a:pPr marL="0" indent="0">
              <a:buNone/>
            </a:pPr>
            <a:r>
              <a:rPr lang="en-US" sz="2200" dirty="0">
                <a:solidFill>
                  <a:schemeClr val="tx1"/>
                </a:solidFill>
              </a:rPr>
              <a:t>Use automated tooling and processes to identify problems</a:t>
            </a:r>
          </a:p>
        </p:txBody>
      </p:sp>
    </p:spTree>
    <p:extLst>
      <p:ext uri="{BB962C8B-B14F-4D97-AF65-F5344CB8AC3E}">
        <p14:creationId xmlns:p14="http://schemas.microsoft.com/office/powerpoint/2010/main" val="139995039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9erJ0L_57kiUHpocC5ihA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6B7rjcNmEUON9t36Z8WXV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Ry6qwapX0KPYZvFKQvU0A"/>
</p:tagLst>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6A9FB7D-2DE3-4D3F-9C09-527B2A674794}">
  <ds:schemaRefs>
    <ds:schemaRef ds:uri="http://schemas.microsoft.com/sharepoint/v3/contenttype/forms"/>
  </ds:schemaRefs>
</ds:datastoreItem>
</file>

<file path=customXml/itemProps2.xml><?xml version="1.0" encoding="utf-8"?>
<ds:datastoreItem xmlns:ds="http://schemas.openxmlformats.org/officeDocument/2006/customXml" ds:itemID="{C9AAC6A0-D520-4E08-9412-F033B7B299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480795-61A6-4D39-8EEA-264E4CCE97B3}">
  <ds:schemaRefs>
    <ds:schemaRef ds:uri="http://schemas.openxmlformats.org/package/2006/metadata/core-properties"/>
    <ds:schemaRef ds:uri="http://purl.org/dc/terms/"/>
    <ds:schemaRef ds:uri="http://purl.org/dc/dcmitype/"/>
    <ds:schemaRef ds:uri="http://purl.org/dc/elements/1.1/"/>
    <ds:schemaRef ds:uri="http://schemas.microsoft.com/sharepoint/v3"/>
    <ds:schemaRef ds:uri="http://schemas.microsoft.com/office/2006/documentManagement/types"/>
    <ds:schemaRef ds:uri="http://www.w3.org/XML/1998/namespace"/>
    <ds:schemaRef ds:uri="a51c428d-9d60-41bd-8e8b-21795199cb1f"/>
    <ds:schemaRef ds:uri="http://schemas.microsoft.com/office/2006/metadata/properties"/>
    <ds:schemaRef ds:uri="http://schemas.microsoft.com/office/infopath/2007/PartnerControls"/>
    <ds:schemaRef ds:uri="92a942ff-a7ab-46b5-9ede-efd58ff8e61c"/>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2160</Words>
  <Application>Microsoft Office PowerPoint</Application>
  <PresentationFormat>Widescreen</PresentationFormat>
  <Paragraphs>278</Paragraphs>
  <Slides>29</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-apple-system</vt:lpstr>
      <vt:lpstr>Arial</vt:lpstr>
      <vt:lpstr>Consolas</vt:lpstr>
      <vt:lpstr>Segoe UI</vt:lpstr>
      <vt:lpstr>Segoe UI Black</vt:lpstr>
      <vt:lpstr>Segoe UI Light</vt:lpstr>
      <vt:lpstr>Segoe UI Semibold</vt:lpstr>
      <vt:lpstr>Wingdings</vt:lpstr>
      <vt:lpstr>1_LIGHT MODE</vt:lpstr>
      <vt:lpstr>AZ-400.00 Learning Path 06: Implement security and validate code bases for compliance</vt:lpstr>
      <vt:lpstr>Agenda</vt:lpstr>
      <vt:lpstr>Module 01: Introduction to Secure DevOps</vt:lpstr>
      <vt:lpstr>Introduction</vt:lpstr>
      <vt:lpstr>Describe SQL injection attack</vt:lpstr>
      <vt:lpstr>Understand DevSecOps</vt:lpstr>
      <vt:lpstr>Explore Secure DevOps pipeline</vt:lpstr>
      <vt:lpstr>Explore key validation points</vt:lpstr>
      <vt:lpstr>Explore continuous security validation</vt:lpstr>
      <vt:lpstr>Module 02: Implement open-source software</vt:lpstr>
      <vt:lpstr>Explore how software is built</vt:lpstr>
      <vt:lpstr>What is open-source software?</vt:lpstr>
      <vt:lpstr>Explore corporate concerns with open-source software components</vt:lpstr>
      <vt:lpstr>Explore common open-source licenses</vt:lpstr>
      <vt:lpstr>Module 03: Software Composition Analysis</vt:lpstr>
      <vt:lpstr>Inspect and validate code bases for compliance</vt:lpstr>
      <vt:lpstr>Explore software composition analysis (SCA)</vt:lpstr>
      <vt:lpstr>Implement GitHub Dependabot alerts and security updates</vt:lpstr>
      <vt:lpstr>Integrate software composition analysis checks into pipelines</vt:lpstr>
      <vt:lpstr>Examine tools for assess package security and license rate</vt:lpstr>
      <vt:lpstr>Module 04: Security Monitoring and Governance</vt:lpstr>
      <vt:lpstr>Implement pipeline security</vt:lpstr>
      <vt:lpstr>Explore Microsoft Defender for Cloud</vt:lpstr>
      <vt:lpstr>Examine Microsoft Defender for Cloud usage scenarios</vt:lpstr>
      <vt:lpstr>Explore Azure Policy</vt:lpstr>
      <vt:lpstr>Understand policies</vt:lpstr>
      <vt:lpstr>Explore initiatives</vt:lpstr>
      <vt:lpstr>Explore resource locks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5</cp:revision>
  <dcterms:created xsi:type="dcterms:W3CDTF">2023-08-22T12:02:37Z</dcterms:created>
  <dcterms:modified xsi:type="dcterms:W3CDTF">2025-07-04T06:18:40Z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ContentTypeId">
    <vt:lpwstr>0x010100EC7EC088F4D2974C9244144D3FA78CFC</vt:lpwstr>
  </property>
  <property fmtid="{D5CDD505-2E9C-101B-9397-08002B2CF9AE}" pid="4"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5" name="MediaServiceImageTags">
    <vt:lpwstr/>
  </property>
</Properties>
</file>